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98" r:id="rId2"/>
    <p:sldId id="296" r:id="rId3"/>
    <p:sldId id="287" r:id="rId4"/>
    <p:sldId id="289" r:id="rId5"/>
    <p:sldId id="29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5">
          <p15:clr>
            <a:srgbClr val="A4A3A4"/>
          </p15:clr>
        </p15:guide>
        <p15:guide id="2" pos="13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33E"/>
    <a:srgbClr val="124B32"/>
    <a:srgbClr val="FDB002"/>
    <a:srgbClr val="5C304A"/>
    <a:srgbClr val="339837"/>
    <a:srgbClr val="BA5423"/>
    <a:srgbClr val="007294"/>
    <a:srgbClr val="007A4D"/>
    <a:srgbClr val="71105E"/>
    <a:srgbClr val="CD0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4" autoAdjust="0"/>
    <p:restoredTop sz="86421" autoAdjust="0"/>
  </p:normalViewPr>
  <p:slideViewPr>
    <p:cSldViewPr snapToGrid="0" snapToObjects="1">
      <p:cViewPr varScale="1">
        <p:scale>
          <a:sx n="112" d="100"/>
          <a:sy n="112" d="100"/>
        </p:scale>
        <p:origin x="1158" y="270"/>
      </p:cViewPr>
      <p:guideLst>
        <p:guide orient="horz" pos="825"/>
        <p:guide pos="1301"/>
      </p:guideLst>
    </p:cSldViewPr>
  </p:slideViewPr>
  <p:outlineViewPr>
    <p:cViewPr>
      <p:scale>
        <a:sx n="33" d="100"/>
        <a:sy n="33" d="100"/>
      </p:scale>
      <p:origin x="0" y="8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5C11-D0F1-1F46-B28E-9084657905D0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29C-91F7-CD43-B485-EB526DB26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none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" y="-268073"/>
            <a:ext cx="2994152" cy="20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6EB3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2" y="1309688"/>
            <a:ext cx="3754107" cy="464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7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noFill/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72771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459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4355"/>
            <a:ext cx="4040188" cy="4152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3459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74354"/>
            <a:ext cx="4041775" cy="41525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6EB3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4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83910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6EB3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345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3214"/>
            <a:ext cx="4040188" cy="417486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2345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63214"/>
            <a:ext cx="4041775" cy="417486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0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6EB3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68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none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" y="-283500"/>
            <a:ext cx="3005471" cy="20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79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3858"/>
            <a:ext cx="6400800" cy="16066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97AAA-BE11-0549-9273-36850F66E834}" type="datetime1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9724-B486-EA40-9F24-8F4C55408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5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05451" cy="1143000"/>
          </a:xfrm>
        </p:spPr>
        <p:txBody>
          <a:bodyPr/>
          <a:lstStyle>
            <a:lvl1pPr algn="l">
              <a:defRPr sz="3200" b="1">
                <a:latin typeface="Trebuchet MS" pitchFamily="34" charset="0"/>
              </a:defRPr>
            </a:lvl1pPr>
          </a:lstStyle>
          <a:p>
            <a:r>
              <a:rPr lang="da-DK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05451" cy="452596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71CA2782-2B00-40BD-A320-1B41EC5DB9F6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09588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38CC229A-9CC8-4000-8E33-12669B617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30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05451" cy="1143000"/>
          </a:xfrm>
        </p:spPr>
        <p:txBody>
          <a:bodyPr/>
          <a:lstStyle>
            <a:lvl1pPr algn="l">
              <a:defRPr sz="3200" b="1">
                <a:latin typeface="Trebuchet MS" pitchFamily="34" charset="0"/>
              </a:defRPr>
            </a:lvl1pPr>
          </a:lstStyle>
          <a:p>
            <a:r>
              <a:rPr lang="da-DK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05451" cy="452596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71CA2782-2B00-40BD-A320-1B41EC5DB9F6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09588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38CC229A-9CC8-4000-8E33-12669B617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58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05451" cy="1143000"/>
          </a:xfrm>
        </p:spPr>
        <p:txBody>
          <a:bodyPr/>
          <a:lstStyle>
            <a:lvl1pPr algn="l">
              <a:defRPr sz="3200" b="1">
                <a:latin typeface="Trebuchet MS" pitchFamily="34" charset="0"/>
              </a:defRPr>
            </a:lvl1pPr>
          </a:lstStyle>
          <a:p>
            <a:r>
              <a:rPr lang="da-DK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05451" cy="452596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71CA2782-2B00-40BD-A320-1B41EC5DB9F6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09588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38CC229A-9CC8-4000-8E33-12669B617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56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05451" cy="1143000"/>
          </a:xfrm>
        </p:spPr>
        <p:txBody>
          <a:bodyPr/>
          <a:lstStyle>
            <a:lvl1pPr algn="l">
              <a:defRPr sz="3200" b="1">
                <a:latin typeface="Trebuchet MS" pitchFamily="34" charset="0"/>
              </a:defRPr>
            </a:lvl1pPr>
          </a:lstStyle>
          <a:p>
            <a:r>
              <a:rPr lang="da-DK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05451" cy="452596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71CA2782-2B00-40BD-A320-1B41EC5DB9F6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09588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38CC229A-9CC8-4000-8E33-12669B617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- Aqua">
    <p:bg>
      <p:bgPr>
        <a:solidFill>
          <a:srgbClr val="007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4581"/>
            <a:ext cx="1756410" cy="14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5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- Terracotta">
    <p:bg>
      <p:bgPr>
        <a:solidFill>
          <a:srgbClr val="BA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4581"/>
            <a:ext cx="1756410" cy="14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0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- Green">
    <p:bg>
      <p:bgPr>
        <a:solidFill>
          <a:srgbClr val="339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4581"/>
            <a:ext cx="1756410" cy="14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- Plum">
    <p:bg>
      <p:bgPr>
        <a:solidFill>
          <a:srgbClr val="5C3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4581"/>
            <a:ext cx="1756410" cy="14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0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6EB3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309688"/>
            <a:ext cx="3765248" cy="466462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0" r:id="rId8"/>
    <p:sldLayoutId id="2147483668" r:id="rId9"/>
    <p:sldLayoutId id="2147483674" r:id="rId10"/>
    <p:sldLayoutId id="2147483667" r:id="rId11"/>
    <p:sldLayoutId id="2147483675" r:id="rId12"/>
    <p:sldLayoutId id="2147483652" r:id="rId13"/>
    <p:sldLayoutId id="2147483653" r:id="rId14"/>
    <p:sldLayoutId id="2147483669" r:id="rId15"/>
    <p:sldLayoutId id="2147483670" r:id="rId16"/>
    <p:sldLayoutId id="2147483654" r:id="rId17"/>
    <p:sldLayoutId id="2147483676" r:id="rId18"/>
    <p:sldLayoutId id="2147483655" r:id="rId19"/>
    <p:sldLayoutId id="2147483671" r:id="rId20"/>
    <p:sldLayoutId id="2147483649" r:id="rId21"/>
    <p:sldLayoutId id="2147483677" r:id="rId22"/>
    <p:sldLayoutId id="2147483678" r:id="rId23"/>
    <p:sldLayoutId id="2147483679" r:id="rId24"/>
    <p:sldLayoutId id="2147483680" r:id="rId25"/>
    <p:sldLayoutId id="2147483681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33983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x.doi.org/10.7554/eLife.04395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dx.doi.org/10.1016/j.biocon.2014.08.014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dx.doi.org/10.1016/j.biocon.2014.09.016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 smtClean="0"/>
              <a:t>Mobilização</a:t>
            </a:r>
            <a:r>
              <a:rPr lang="en-GB" sz="4400" dirty="0" smtClean="0"/>
              <a:t> de dados </a:t>
            </a:r>
            <a:r>
              <a:rPr lang="en-GB" sz="4400" dirty="0" err="1" smtClean="0"/>
              <a:t>atravès</a:t>
            </a:r>
            <a:r>
              <a:rPr lang="en-GB" sz="4400" dirty="0" smtClean="0"/>
              <a:t> do GBIF – </a:t>
            </a:r>
            <a:r>
              <a:rPr lang="en-GB" sz="4400" dirty="0" err="1" smtClean="0"/>
              <a:t>usos</a:t>
            </a:r>
            <a:r>
              <a:rPr lang="en-GB" sz="4400" dirty="0" smtClean="0"/>
              <a:t> </a:t>
            </a:r>
            <a:r>
              <a:rPr lang="en-GB" sz="4400" dirty="0" err="1" smtClean="0"/>
              <a:t>na</a:t>
            </a:r>
            <a:r>
              <a:rPr lang="en-GB" sz="4400" dirty="0" smtClean="0"/>
              <a:t> </a:t>
            </a:r>
            <a:r>
              <a:rPr lang="en-GB" sz="4400" dirty="0" err="1" smtClean="0"/>
              <a:t>pesquisa</a:t>
            </a:r>
            <a:r>
              <a:rPr lang="en-GB" sz="4400" dirty="0" smtClean="0"/>
              <a:t> </a:t>
            </a:r>
            <a:endParaRPr lang="en-GB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4710" y="5592233"/>
            <a:ext cx="7879490" cy="718991"/>
          </a:xfrm>
        </p:spPr>
        <p:txBody>
          <a:bodyPr/>
          <a:lstStyle/>
          <a:p>
            <a:r>
              <a:rPr lang="en-GB" dirty="0" smtClean="0"/>
              <a:t>Tim Hirsch, Deputy Director, GBIF Secretariat</a:t>
            </a:r>
          </a:p>
          <a:p>
            <a:r>
              <a:rPr lang="en-GB" dirty="0" err="1" smtClean="0"/>
              <a:t>SiB</a:t>
            </a:r>
            <a:r>
              <a:rPr lang="en-GB" dirty="0" smtClean="0"/>
              <a:t>-Br </a:t>
            </a:r>
            <a:r>
              <a:rPr lang="en-GB" dirty="0" err="1" smtClean="0"/>
              <a:t>Relaunch</a:t>
            </a:r>
            <a:r>
              <a:rPr lang="en-GB" dirty="0" smtClean="0"/>
              <a:t> event, Brasilia, 25 November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4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Usos</a:t>
            </a:r>
            <a:r>
              <a:rPr lang="en-GB" dirty="0" smtClean="0"/>
              <a:t> de dados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pesquisa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4" y="6407149"/>
            <a:ext cx="6035676" cy="383119"/>
          </a:xfrm>
        </p:spPr>
        <p:txBody>
          <a:bodyPr/>
          <a:lstStyle/>
          <a:p>
            <a:r>
              <a:rPr lang="en-GB" dirty="0" smtClean="0"/>
              <a:t>GBIF Science </a:t>
            </a:r>
            <a:r>
              <a:rPr lang="en-GB" dirty="0"/>
              <a:t>Review available at http://</a:t>
            </a:r>
            <a:r>
              <a:rPr lang="en-GB" dirty="0" err="1"/>
              <a:t>www.gbif.org</a:t>
            </a:r>
            <a:r>
              <a:rPr lang="en-GB" dirty="0"/>
              <a:t>/resources/3427.</a:t>
            </a:r>
          </a:p>
        </p:txBody>
      </p:sp>
      <p:pic>
        <p:nvPicPr>
          <p:cNvPr id="5" name="Picture 4" descr="Screen Shot 2014-09-12 at 06.53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9" y="1286324"/>
            <a:ext cx="2693677" cy="41105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37000" y="1485900"/>
            <a:ext cx="510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 err="1" smtClean="0"/>
              <a:t>Espécies</a:t>
            </a:r>
            <a:r>
              <a:rPr lang="en-GB" sz="2400" dirty="0" smtClean="0"/>
              <a:t> </a:t>
            </a:r>
            <a:r>
              <a:rPr lang="en-GB" sz="2400" dirty="0" err="1" smtClean="0"/>
              <a:t>exóticas</a:t>
            </a:r>
            <a:r>
              <a:rPr lang="en-GB" sz="2400" dirty="0" smtClean="0"/>
              <a:t> </a:t>
            </a:r>
            <a:r>
              <a:rPr lang="en-GB" sz="2400" dirty="0" err="1" smtClean="0"/>
              <a:t>invasoras</a:t>
            </a:r>
            <a:endParaRPr lang="en-GB" sz="24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err="1" smtClean="0"/>
              <a:t>Impactos</a:t>
            </a:r>
            <a:r>
              <a:rPr lang="en-GB" sz="2400" dirty="0" smtClean="0"/>
              <a:t> das </a:t>
            </a:r>
            <a:r>
              <a:rPr lang="en-GB" sz="2400" dirty="0" err="1" smtClean="0"/>
              <a:t>mudanças</a:t>
            </a:r>
            <a:r>
              <a:rPr lang="en-GB" sz="2400" dirty="0" smtClean="0"/>
              <a:t> </a:t>
            </a:r>
            <a:r>
              <a:rPr lang="en-GB" sz="2400" dirty="0" err="1" smtClean="0"/>
              <a:t>climáticas</a:t>
            </a:r>
            <a:endParaRPr lang="en-GB" sz="24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err="1" smtClean="0"/>
              <a:t>Prioridades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/>
              <a:t>c</a:t>
            </a:r>
            <a:r>
              <a:rPr lang="en-GB" sz="2400" dirty="0" err="1" smtClean="0"/>
              <a:t>onservação</a:t>
            </a:r>
            <a:r>
              <a:rPr lang="en-GB" sz="2400" dirty="0" smtClean="0"/>
              <a:t> (</a:t>
            </a:r>
            <a:r>
              <a:rPr lang="en-GB" sz="2400" dirty="0" err="1" smtClean="0"/>
              <a:t>espécies</a:t>
            </a:r>
            <a:r>
              <a:rPr lang="en-GB" sz="2400" dirty="0" smtClean="0"/>
              <a:t> </a:t>
            </a:r>
            <a:r>
              <a:rPr lang="en-GB" sz="2400" dirty="0" err="1" smtClean="0"/>
              <a:t>ameaçadas</a:t>
            </a:r>
            <a:r>
              <a:rPr lang="en-GB" sz="2400" dirty="0" smtClean="0"/>
              <a:t>, </a:t>
            </a:r>
            <a:r>
              <a:rPr lang="en-GB" sz="2400" dirty="0" err="1" smtClean="0"/>
              <a:t>áreas</a:t>
            </a:r>
            <a:r>
              <a:rPr lang="en-GB" sz="2400" dirty="0" smtClean="0"/>
              <a:t> </a:t>
            </a:r>
            <a:r>
              <a:rPr lang="en-GB" sz="2400" dirty="0" err="1" smtClean="0"/>
              <a:t>protegidas</a:t>
            </a:r>
            <a:r>
              <a:rPr lang="en-GB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err="1" smtClean="0"/>
              <a:t>Agricultura</a:t>
            </a:r>
            <a:r>
              <a:rPr lang="en-GB" sz="2400" dirty="0" smtClean="0"/>
              <a:t> e </a:t>
            </a:r>
            <a:r>
              <a:rPr lang="en-GB" sz="2400" dirty="0" err="1" smtClean="0"/>
              <a:t>alimentação</a:t>
            </a:r>
            <a:r>
              <a:rPr lang="en-GB" sz="2400" dirty="0" smtClean="0"/>
              <a:t> (</a:t>
            </a:r>
            <a:r>
              <a:rPr lang="en-GB" sz="2400" dirty="0" err="1" smtClean="0"/>
              <a:t>parentes</a:t>
            </a:r>
            <a:r>
              <a:rPr lang="en-GB" sz="2400" dirty="0" smtClean="0"/>
              <a:t> </a:t>
            </a:r>
            <a:r>
              <a:rPr lang="en-GB" sz="2400" dirty="0" err="1" smtClean="0"/>
              <a:t>silvestres</a:t>
            </a:r>
            <a:r>
              <a:rPr lang="en-GB" sz="2400" dirty="0" smtClean="0"/>
              <a:t> de </a:t>
            </a:r>
            <a:r>
              <a:rPr lang="en-GB" sz="2400" dirty="0" err="1" smtClean="0"/>
              <a:t>lavouras</a:t>
            </a:r>
            <a:r>
              <a:rPr lang="en-GB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err="1" smtClean="0"/>
              <a:t>Saúde</a:t>
            </a:r>
            <a:r>
              <a:rPr lang="en-GB" sz="2400" dirty="0" smtClean="0"/>
              <a:t> </a:t>
            </a:r>
            <a:r>
              <a:rPr lang="en-GB" sz="2400" dirty="0" err="1" smtClean="0"/>
              <a:t>humana</a:t>
            </a:r>
            <a:r>
              <a:rPr lang="en-GB" sz="2400" dirty="0" smtClean="0"/>
              <a:t> (</a:t>
            </a:r>
            <a:r>
              <a:rPr lang="en-GB" sz="2400" dirty="0" err="1" smtClean="0"/>
              <a:t>doenças</a:t>
            </a:r>
            <a:r>
              <a:rPr lang="en-GB" sz="2400" dirty="0" smtClean="0"/>
              <a:t> </a:t>
            </a:r>
            <a:r>
              <a:rPr lang="en-GB" sz="2400" dirty="0" err="1" smtClean="0"/>
              <a:t>zoonóticas</a:t>
            </a:r>
            <a:r>
              <a:rPr lang="en-GB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err="1" smtClean="0"/>
              <a:t>Entendimento</a:t>
            </a:r>
            <a:r>
              <a:rPr lang="en-GB" sz="2400" dirty="0" smtClean="0"/>
              <a:t> de </a:t>
            </a:r>
            <a:r>
              <a:rPr lang="en-GB" sz="2400" dirty="0" err="1" smtClean="0"/>
              <a:t>biodiversidade</a:t>
            </a:r>
            <a:r>
              <a:rPr lang="en-GB" sz="2400" dirty="0" smtClean="0"/>
              <a:t> (</a:t>
            </a:r>
            <a:r>
              <a:rPr lang="en-GB" sz="2400" dirty="0" err="1" smtClean="0"/>
              <a:t>biogeografia</a:t>
            </a:r>
            <a:r>
              <a:rPr lang="en-GB" sz="2400" dirty="0" smtClean="0"/>
              <a:t>, </a:t>
            </a:r>
            <a:r>
              <a:rPr lang="en-GB" sz="2400" dirty="0" err="1" smtClean="0"/>
              <a:t>filogenética</a:t>
            </a:r>
            <a:r>
              <a:rPr lang="en-GB" sz="2400" dirty="0" smtClean="0"/>
              <a:t>, </a:t>
            </a:r>
            <a:r>
              <a:rPr lang="en-GB" sz="2400" dirty="0" err="1" smtClean="0"/>
              <a:t>ecologia</a:t>
            </a:r>
            <a:r>
              <a:rPr lang="en-GB" sz="2400" dirty="0" smtClean="0"/>
              <a:t>) 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2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33" y="274637"/>
            <a:ext cx="8686800" cy="563563"/>
          </a:xfrm>
        </p:spPr>
        <p:txBody>
          <a:bodyPr/>
          <a:lstStyle/>
          <a:p>
            <a:r>
              <a:rPr lang="en-GB" dirty="0" err="1" smtClean="0"/>
              <a:t>Uso</a:t>
            </a:r>
            <a:r>
              <a:rPr lang="en-GB" dirty="0" smtClean="0"/>
              <a:t> de dados: </a:t>
            </a:r>
            <a:r>
              <a:rPr lang="en-GB" dirty="0" err="1" smtClean="0"/>
              <a:t>saÚde</a:t>
            </a:r>
            <a:r>
              <a:rPr lang="en-GB" dirty="0" smtClean="0"/>
              <a:t> </a:t>
            </a:r>
            <a:r>
              <a:rPr lang="en-GB" dirty="0" err="1" smtClean="0"/>
              <a:t>humana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Pigott</a:t>
            </a:r>
            <a:r>
              <a:rPr lang="en-GB" dirty="0"/>
              <a:t>, David M., et al. "Mapping the zoonotic niche of Ebola virus disease in Africa." </a:t>
            </a:r>
            <a:r>
              <a:rPr lang="en-GB" i="1" dirty="0" err="1"/>
              <a:t>eLife</a:t>
            </a:r>
            <a:r>
              <a:rPr lang="en-GB" dirty="0"/>
              <a:t> 3 (2014): e04395</a:t>
            </a:r>
            <a:r>
              <a:rPr lang="en-GB" dirty="0" smtClean="0"/>
              <a:t>. </a:t>
            </a:r>
            <a:r>
              <a:rPr lang="en-GB" dirty="0">
                <a:hlinkClick r:id="rId2"/>
              </a:rPr>
              <a:t>DOI: 10.7554/eLife.04395</a:t>
            </a:r>
            <a:endParaRPr lang="en-GB" dirty="0"/>
          </a:p>
        </p:txBody>
      </p:sp>
      <p:pic>
        <p:nvPicPr>
          <p:cNvPr id="4" name="Picture 3" descr="Screen Shot 2014-10-07 at 12.38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85" y="838200"/>
            <a:ext cx="1564216" cy="70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4-10-07 at 12.42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1" y="838200"/>
            <a:ext cx="5689600" cy="2211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 Shot 2014-10-07 at 12.43.2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10" y="3133291"/>
            <a:ext cx="3162091" cy="285551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Screen Shot 2014-10-07 at 12.44.0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" y="1539400"/>
            <a:ext cx="2729200" cy="1530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867" y="3956808"/>
            <a:ext cx="4591866" cy="2031325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Modelled environmental niches of 3 bat species associated with Ebola transmission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Occurrence records accessed via GBIF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At-risk areas cover 22 countries, population of 22 million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Helps to prioritize surveillance and </a:t>
            </a:r>
            <a:r>
              <a:rPr lang="en-GB" dirty="0" err="1" smtClean="0"/>
              <a:t>diagnositic</a:t>
            </a:r>
            <a:r>
              <a:rPr lang="en-GB" dirty="0" smtClean="0"/>
              <a:t> capacity in at-risk areas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3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33" y="274637"/>
            <a:ext cx="8686800" cy="563563"/>
          </a:xfrm>
        </p:spPr>
        <p:txBody>
          <a:bodyPr/>
          <a:lstStyle/>
          <a:p>
            <a:r>
              <a:rPr lang="en-GB" dirty="0" err="1" smtClean="0"/>
              <a:t>Uso</a:t>
            </a:r>
            <a:r>
              <a:rPr lang="en-GB" dirty="0" smtClean="0"/>
              <a:t> de dados: </a:t>
            </a:r>
            <a:r>
              <a:rPr lang="en-GB" dirty="0" err="1" smtClean="0"/>
              <a:t>espÉcies</a:t>
            </a:r>
            <a:r>
              <a:rPr lang="en-GB" dirty="0" smtClean="0"/>
              <a:t> </a:t>
            </a:r>
            <a:r>
              <a:rPr lang="en-GB" dirty="0" err="1" smtClean="0"/>
              <a:t>invasoras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http://dx.doi.org/10.1016/j.biocon.2014.08.014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8936" y="2673755"/>
            <a:ext cx="4591866" cy="2585323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Used more than 20m records via GBIF of 884 species on Global Invasive Species Database (GISD)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Modelled likely invasion success for South Africa based on environmental suitability, </a:t>
            </a:r>
            <a:r>
              <a:rPr lang="en-GB" dirty="0" err="1" smtClean="0"/>
              <a:t>propagule</a:t>
            </a:r>
            <a:r>
              <a:rPr lang="en-GB" dirty="0" smtClean="0"/>
              <a:t> pressure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Identified watch list of 400 potential invaders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Methodology applicable to any region</a:t>
            </a:r>
            <a:endParaRPr lang="en-GB" dirty="0"/>
          </a:p>
        </p:txBody>
      </p:sp>
      <p:pic>
        <p:nvPicPr>
          <p:cNvPr id="5" name="Picture 4" descr="Screen Shot 2014-10-09 at 11.36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6" y="945679"/>
            <a:ext cx="1004780" cy="1320800"/>
          </a:xfrm>
          <a:prstGeom prst="rect">
            <a:avLst/>
          </a:prstGeom>
        </p:spPr>
      </p:pic>
      <p:pic>
        <p:nvPicPr>
          <p:cNvPr id="10" name="Picture 9" descr="Screen Shot 2014-10-09 at 11.35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16" y="945679"/>
            <a:ext cx="6632984" cy="12758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SANBI logo -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5653479"/>
            <a:ext cx="2806700" cy="669308"/>
          </a:xfrm>
          <a:prstGeom prst="rect">
            <a:avLst/>
          </a:prstGeom>
        </p:spPr>
      </p:pic>
      <p:pic>
        <p:nvPicPr>
          <p:cNvPr id="13" name="Picture 12" descr="Screen Shot 2014-10-09 at 12.04.4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33349"/>
            <a:ext cx="3124804" cy="30162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634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33" y="274637"/>
            <a:ext cx="8686800" cy="563563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Uso</a:t>
            </a:r>
            <a:r>
              <a:rPr lang="en-GB" dirty="0" smtClean="0"/>
              <a:t> de dados: </a:t>
            </a:r>
            <a:r>
              <a:rPr lang="en-GB" dirty="0" err="1" smtClean="0"/>
              <a:t>prioridades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conservação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>
                <a:hlinkClick r:id="rId2" action="ppaction://hlinkfile"/>
              </a:rPr>
              <a:t>http://dx.doi.org</a:t>
            </a:r>
            <a:r>
              <a:rPr lang="pl-PL" dirty="0">
                <a:hlinkClick r:id="rId2" action="ppaction://hlinkfile"/>
              </a:rPr>
              <a:t>/</a:t>
            </a:r>
            <a:r>
              <a:rPr lang="pl-PL" dirty="0" smtClean="0">
                <a:hlinkClick r:id="rId2" action="ppaction://hlinkfile"/>
              </a:rPr>
              <a:t>10.1016</a:t>
            </a:r>
            <a:r>
              <a:rPr lang="pl-PL" dirty="0">
                <a:hlinkClick r:id="rId2" action="ppaction://hlinkfile"/>
              </a:rPr>
              <a:t>/j.biocon.</a:t>
            </a:r>
            <a:r>
              <a:rPr lang="pl-PL" dirty="0" smtClean="0">
                <a:hlinkClick r:id="rId2" action="ppaction://hlinkfile"/>
              </a:rPr>
              <a:t>2014.09.016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38338" y="2808542"/>
            <a:ext cx="4591866" cy="3139321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Obtained occurrence records of 30 endemic </a:t>
            </a:r>
            <a:r>
              <a:rPr lang="en-GB" dirty="0" err="1" smtClean="0"/>
              <a:t>Cerrado</a:t>
            </a:r>
            <a:r>
              <a:rPr lang="en-GB" dirty="0" smtClean="0"/>
              <a:t> lizards from GBIF and other sources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Produced distribution models using </a:t>
            </a:r>
            <a:r>
              <a:rPr lang="en-GB" dirty="0" err="1" smtClean="0"/>
              <a:t>Maxent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Formulated conservation targets based on natural rarity, vulnerability (future habitat loss), life history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Gap analysis considering strictly protected areas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Found only one species was adequately protected by existing network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</p:txBody>
      </p:sp>
      <p:pic>
        <p:nvPicPr>
          <p:cNvPr id="5" name="Picture 4" descr="Screen Shot 2014-10-09 at 11.36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6" y="945679"/>
            <a:ext cx="1004780" cy="1320800"/>
          </a:xfrm>
          <a:prstGeom prst="rect">
            <a:avLst/>
          </a:prstGeom>
        </p:spPr>
      </p:pic>
      <p:pic>
        <p:nvPicPr>
          <p:cNvPr id="4" name="Picture 3" descr="Screen Shot 2014-11-25 at 06.14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71" y="848999"/>
            <a:ext cx="6748537" cy="1748571"/>
          </a:xfrm>
          <a:prstGeom prst="rect">
            <a:avLst/>
          </a:prstGeom>
        </p:spPr>
      </p:pic>
      <p:pic>
        <p:nvPicPr>
          <p:cNvPr id="6" name="Picture 5" descr="Screen Shot 2014-11-25 at 06.18.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0" y="2673755"/>
            <a:ext cx="3634020" cy="344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-temp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9143</TotalTime>
  <Words>258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Trebuchet MS</vt:lpstr>
      <vt:lpstr>WRI-temp-16x9</vt:lpstr>
      <vt:lpstr>Mobilização de dados atravès do GBIF – usos na pesquisa </vt:lpstr>
      <vt:lpstr>Usos de dados na pesquisa</vt:lpstr>
      <vt:lpstr>Uso de dados: saÚde humana</vt:lpstr>
      <vt:lpstr>Uso de dados: espÉcies invasoras</vt:lpstr>
      <vt:lpstr>Uso de dados: prioridades na conservação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adm-local</dc:creator>
  <cp:keywords/>
  <dc:description/>
  <cp:lastModifiedBy>adm-local</cp:lastModifiedBy>
  <cp:revision>116</cp:revision>
  <dcterms:created xsi:type="dcterms:W3CDTF">2013-11-11T19:58:28Z</dcterms:created>
  <dcterms:modified xsi:type="dcterms:W3CDTF">2014-12-08T21:00:06Z</dcterms:modified>
  <cp:category/>
</cp:coreProperties>
</file>