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97" r:id="rId2"/>
    <p:sldId id="279" r:id="rId3"/>
    <p:sldId id="280" r:id="rId4"/>
    <p:sldId id="286" r:id="rId5"/>
    <p:sldId id="281" r:id="rId6"/>
    <p:sldId id="290" r:id="rId7"/>
    <p:sldId id="283" r:id="rId8"/>
    <p:sldId id="284" r:id="rId9"/>
    <p:sldId id="29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25">
          <p15:clr>
            <a:srgbClr val="A4A3A4"/>
          </p15:clr>
        </p15:guide>
        <p15:guide id="2" pos="130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B33E"/>
    <a:srgbClr val="124B32"/>
    <a:srgbClr val="FDB002"/>
    <a:srgbClr val="5C304A"/>
    <a:srgbClr val="339837"/>
    <a:srgbClr val="BA5423"/>
    <a:srgbClr val="007294"/>
    <a:srgbClr val="007A4D"/>
    <a:srgbClr val="71105E"/>
    <a:srgbClr val="CD00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44" autoAdjust="0"/>
    <p:restoredTop sz="86421" autoAdjust="0"/>
  </p:normalViewPr>
  <p:slideViewPr>
    <p:cSldViewPr snapToGrid="0" snapToObjects="1">
      <p:cViewPr varScale="1">
        <p:scale>
          <a:sx n="112" d="100"/>
          <a:sy n="112" d="100"/>
        </p:scale>
        <p:origin x="1158" y="102"/>
      </p:cViewPr>
      <p:guideLst>
        <p:guide orient="horz" pos="825"/>
        <p:guide pos="1301"/>
      </p:guideLst>
    </p:cSldViewPr>
  </p:slideViewPr>
  <p:outlineViewPr>
    <p:cViewPr>
      <p:scale>
        <a:sx n="33" d="100"/>
        <a:sy n="33" d="100"/>
      </p:scale>
      <p:origin x="0" y="8520"/>
    </p:cViewPr>
  </p:outlineViewPr>
  <p:notesTextViewPr>
    <p:cViewPr>
      <p:scale>
        <a:sx n="100" d="100"/>
        <a:sy n="100" d="100"/>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http://localhost:3579/mbllivelnk/Enterprise/PR%20&amp;%20Communications/Presentations,%20Symposia%20&amp;%20Speeches/GBIF%20statistics.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plotArea>
      <c:layout>
        <c:manualLayout>
          <c:layoutTarget val="inner"/>
          <c:xMode val="edge"/>
          <c:yMode val="edge"/>
          <c:x val="0.12143309924781399"/>
          <c:y val="3.6713094620020002E-2"/>
          <c:w val="0.84284624032890698"/>
          <c:h val="0.88044771634771901"/>
        </c:manualLayout>
      </c:layout>
      <c:barChart>
        <c:barDir val="col"/>
        <c:grouping val="clustered"/>
        <c:varyColors val="0"/>
        <c:ser>
          <c:idx val="2"/>
          <c:order val="0"/>
          <c:tx>
            <c:strRef>
              <c:f>'[GBIF statistics.xls]Publications'!$D$17</c:f>
              <c:strCache>
                <c:ptCount val="1"/>
                <c:pt idx="0">
                  <c:v>GBIF-mediated data used</c:v>
                </c:pt>
              </c:strCache>
            </c:strRef>
          </c:tx>
          <c:spPr>
            <a:solidFill>
              <a:srgbClr val="A9DC93"/>
            </a:solidFill>
            <a:ln>
              <a:solidFill>
                <a:schemeClr val="accent1"/>
              </a:solidFill>
            </a:ln>
          </c:spPr>
          <c:invertIfNegative val="0"/>
          <c:dLbls>
            <c:spPr>
              <a:noFill/>
              <a:ln>
                <a:noFill/>
              </a:ln>
              <a:effectLst/>
            </c:spPr>
            <c:txPr>
              <a:bodyPr/>
              <a:lstStyle/>
              <a:p>
                <a:pPr>
                  <a:defRPr sz="10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'[GBIF statistics.xls]Publications'!$A$18:$A$24</c:f>
              <c:strCache>
                <c:ptCount val="7"/>
                <c:pt idx="0">
                  <c:v>2008</c:v>
                </c:pt>
                <c:pt idx="1">
                  <c:v>2009</c:v>
                </c:pt>
                <c:pt idx="2">
                  <c:v>2010</c:v>
                </c:pt>
                <c:pt idx="3">
                  <c:v>2011</c:v>
                </c:pt>
                <c:pt idx="4">
                  <c:v>2012</c:v>
                </c:pt>
                <c:pt idx="5">
                  <c:v>2013</c:v>
                </c:pt>
                <c:pt idx="6">
                  <c:v>2014 (Jan-Oct)</c:v>
                </c:pt>
              </c:strCache>
            </c:strRef>
          </c:cat>
          <c:val>
            <c:numRef>
              <c:f>'[GBIF statistics.xls]Publications'!$D$18:$D$24</c:f>
              <c:numCache>
                <c:formatCode>General</c:formatCode>
                <c:ptCount val="7"/>
                <c:pt idx="0">
                  <c:v>52</c:v>
                </c:pt>
                <c:pt idx="1">
                  <c:v>89</c:v>
                </c:pt>
                <c:pt idx="2">
                  <c:v>148</c:v>
                </c:pt>
                <c:pt idx="3">
                  <c:v>169</c:v>
                </c:pt>
                <c:pt idx="4">
                  <c:v>229</c:v>
                </c:pt>
                <c:pt idx="5">
                  <c:v>249</c:v>
                </c:pt>
                <c:pt idx="6">
                  <c:v>260</c:v>
                </c:pt>
              </c:numCache>
            </c:numRef>
          </c:val>
        </c:ser>
        <c:dLbls>
          <c:showLegendKey val="0"/>
          <c:showVal val="0"/>
          <c:showCatName val="0"/>
          <c:showSerName val="0"/>
          <c:showPercent val="0"/>
          <c:showBubbleSize val="0"/>
        </c:dLbls>
        <c:gapWidth val="150"/>
        <c:axId val="-1417740976"/>
        <c:axId val="-1417740432"/>
      </c:barChart>
      <c:catAx>
        <c:axId val="-1417740976"/>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417740432"/>
        <c:crosses val="autoZero"/>
        <c:auto val="1"/>
        <c:lblAlgn val="ctr"/>
        <c:lblOffset val="100"/>
        <c:noMultiLvlLbl val="0"/>
      </c:catAx>
      <c:valAx>
        <c:axId val="-1417740432"/>
        <c:scaling>
          <c:orientation val="minMax"/>
        </c:scaling>
        <c:delete val="0"/>
        <c:axPos val="l"/>
        <c:majorGridlines/>
        <c:title>
          <c:tx>
            <c:rich>
              <a:bodyPr rot="-5400000" vert="horz"/>
              <a:lstStyle/>
              <a:p>
                <a:pPr>
                  <a:defRPr/>
                </a:pPr>
                <a:r>
                  <a:rPr lang="en-US" dirty="0"/>
                  <a:t>No. of peer-reviewed publications</a:t>
                </a:r>
              </a:p>
            </c:rich>
          </c:tx>
          <c:layout>
            <c:manualLayout>
              <c:xMode val="edge"/>
              <c:yMode val="edge"/>
              <c:x val="2.1341792584204201E-2"/>
              <c:y val="0.239445108755688"/>
            </c:manualLayout>
          </c:layout>
          <c:overlay val="0"/>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417740976"/>
        <c:crosses val="autoZero"/>
        <c:crossBetween val="between"/>
      </c:valAx>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5B5C11-D0F1-1F46-B28E-9084657905D0}" type="datetimeFigureOut">
              <a:rPr lang="en-US" smtClean="0"/>
              <a:t>12/8/2014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A0329C-91F7-CD43-B485-EB526DB269DE}" type="slidenum">
              <a:rPr lang="en-US" smtClean="0"/>
              <a:t>‹#›</a:t>
            </a:fld>
            <a:endParaRPr lang="en-US"/>
          </a:p>
        </p:txBody>
      </p:sp>
    </p:spTree>
    <p:extLst>
      <p:ext uri="{BB962C8B-B14F-4D97-AF65-F5344CB8AC3E}">
        <p14:creationId xmlns:p14="http://schemas.microsoft.com/office/powerpoint/2010/main" val="31647246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principle of ‘data repatriation’ is demonstrated in these two slides</a:t>
            </a:r>
            <a:r>
              <a:rPr lang="en-GB" baseline="0" dirty="0" smtClean="0"/>
              <a:t> showing data currently displayed on the ‘country page’ for France in </a:t>
            </a:r>
            <a:r>
              <a:rPr lang="en-GB" baseline="0" dirty="0" err="1" smtClean="0"/>
              <a:t>GBIF.org</a:t>
            </a:r>
            <a:r>
              <a:rPr lang="en-GB" baseline="0" dirty="0" smtClean="0"/>
              <a:t>. (http://</a:t>
            </a:r>
            <a:r>
              <a:rPr lang="en-GB" baseline="0" dirty="0" err="1" smtClean="0"/>
              <a:t>www.gbif.org</a:t>
            </a:r>
            <a:r>
              <a:rPr lang="en-GB" baseline="0" dirty="0" smtClean="0"/>
              <a:t>/country/</a:t>
            </a:r>
            <a:r>
              <a:rPr lang="en-GB" baseline="0" dirty="0" err="1" smtClean="0"/>
              <a:t>fr</a:t>
            </a:r>
            <a:r>
              <a:rPr lang="en-GB" baseline="0" dirty="0" smtClean="0"/>
              <a:t>). The first map shows all data for species observed or collected in France and its coastal waters. This amounts to around 11 million records, from over 900 datasets shared from institutions in 38 countries. (animate) The second map shows all data shared by institutions in France. You’ll see that although these are strongly concentrate in French territory, they actually span the world, sharing data on biodiversity located in 245 countries, territories and islands – thus making this data available to governments and researchers in the countries where these species originate. </a:t>
            </a:r>
            <a:endParaRPr lang="en-GB" dirty="0"/>
          </a:p>
        </p:txBody>
      </p:sp>
      <p:sp>
        <p:nvSpPr>
          <p:cNvPr id="4" name="Slide Number Placeholder 3"/>
          <p:cNvSpPr>
            <a:spLocks noGrp="1"/>
          </p:cNvSpPr>
          <p:nvPr>
            <p:ph type="sldNum" sz="quarter" idx="10"/>
          </p:nvPr>
        </p:nvSpPr>
        <p:spPr/>
        <p:txBody>
          <a:bodyPr/>
          <a:lstStyle/>
          <a:p>
            <a:fld id="{30C51461-CD88-E94F-AB99-7E9CF2CBBE5F}" type="slidenum">
              <a:rPr lang="en-GB" smtClean="0"/>
              <a:t>2</a:t>
            </a:fld>
            <a:endParaRPr lang="en-GB"/>
          </a:p>
        </p:txBody>
      </p:sp>
    </p:spTree>
    <p:extLst>
      <p:ext uri="{BB962C8B-B14F-4D97-AF65-F5344CB8AC3E}">
        <p14:creationId xmlns:p14="http://schemas.microsoft.com/office/powerpoint/2010/main" val="771689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recent development in GBIF has been to enable users to access much richer information about each species occurrence</a:t>
            </a:r>
            <a:r>
              <a:rPr lang="en-GB" baseline="0" dirty="0" smtClean="0"/>
              <a:t> record, through harvesting a wider set of fields included in the records submitted by the data publishers. In addition to the core information of species, location and date of collection, this includes details such as field notes and remarks, the life stage of the individual and now (a new feature launched in June 2014) any images, audio or video associated with the record. In this example, a specimen from the Tanzanian bird collection at Denmark’s Natural History Museum is shown complete with the location and date of collection, the name of collector and the image of the actual specimen. </a:t>
            </a:r>
            <a:endParaRPr lang="en-GB" dirty="0"/>
          </a:p>
        </p:txBody>
      </p:sp>
      <p:sp>
        <p:nvSpPr>
          <p:cNvPr id="4" name="Slide Number Placeholder 3"/>
          <p:cNvSpPr>
            <a:spLocks noGrp="1"/>
          </p:cNvSpPr>
          <p:nvPr>
            <p:ph type="sldNum" sz="quarter" idx="10"/>
          </p:nvPr>
        </p:nvSpPr>
        <p:spPr/>
        <p:txBody>
          <a:bodyPr/>
          <a:lstStyle/>
          <a:p>
            <a:fld id="{30C51461-CD88-E94F-AB99-7E9CF2CBBE5F}" type="slidenum">
              <a:rPr lang="en-GB" smtClean="0"/>
              <a:t>3</a:t>
            </a:fld>
            <a:endParaRPr lang="en-GB"/>
          </a:p>
        </p:txBody>
      </p:sp>
    </p:spTree>
    <p:extLst>
      <p:ext uri="{BB962C8B-B14F-4D97-AF65-F5344CB8AC3E}">
        <p14:creationId xmlns:p14="http://schemas.microsoft.com/office/powerpoint/2010/main" val="2942559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recent development in GBIF has been to enable users to access much richer information about each species occurrence</a:t>
            </a:r>
            <a:r>
              <a:rPr lang="en-GB" baseline="0" dirty="0" smtClean="0"/>
              <a:t> record, through harvesting a wider set of fields included in the records submitted by the data publishers. In addition to the core information of species, location and date of collection, this includes details such as field notes and remarks, the life stage of the individual and now (a new feature launched in June 2014) any images, audio or video associated with the record. In this example, a specimen from the Tanzanian bird collection at Denmark’s Natural History Museum is shown complete with the location and date of collection, the name of collector and the image of the actual specimen. </a:t>
            </a:r>
            <a:endParaRPr lang="en-GB" dirty="0"/>
          </a:p>
        </p:txBody>
      </p:sp>
      <p:sp>
        <p:nvSpPr>
          <p:cNvPr id="4" name="Slide Number Placeholder 3"/>
          <p:cNvSpPr>
            <a:spLocks noGrp="1"/>
          </p:cNvSpPr>
          <p:nvPr>
            <p:ph type="sldNum" sz="quarter" idx="10"/>
          </p:nvPr>
        </p:nvSpPr>
        <p:spPr/>
        <p:txBody>
          <a:bodyPr/>
          <a:lstStyle/>
          <a:p>
            <a:fld id="{30C51461-CD88-E94F-AB99-7E9CF2CBBE5F}" type="slidenum">
              <a:rPr lang="en-GB" smtClean="0"/>
              <a:t>4</a:t>
            </a:fld>
            <a:endParaRPr lang="en-GB"/>
          </a:p>
        </p:txBody>
      </p:sp>
    </p:spTree>
    <p:extLst>
      <p:ext uri="{BB962C8B-B14F-4D97-AF65-F5344CB8AC3E}">
        <p14:creationId xmlns:p14="http://schemas.microsoft.com/office/powerpoint/2010/main" val="2942559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C51461-CD88-E94F-AB99-7E9CF2CBBE5F}" type="slidenum">
              <a:rPr lang="en-GB" smtClean="0"/>
              <a:t>5</a:t>
            </a:fld>
            <a:endParaRPr lang="en-GB"/>
          </a:p>
        </p:txBody>
      </p:sp>
    </p:spTree>
    <p:extLst>
      <p:ext uri="{BB962C8B-B14F-4D97-AF65-F5344CB8AC3E}">
        <p14:creationId xmlns:p14="http://schemas.microsoft.com/office/powerpoint/2010/main" val="4125983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C51461-CD88-E94F-AB99-7E9CF2CBBE5F}" type="slidenum">
              <a:rPr lang="en-GB" smtClean="0"/>
              <a:t>6</a:t>
            </a:fld>
            <a:endParaRPr lang="en-GB"/>
          </a:p>
        </p:txBody>
      </p:sp>
    </p:spTree>
    <p:extLst>
      <p:ext uri="{BB962C8B-B14F-4D97-AF65-F5344CB8AC3E}">
        <p14:creationId xmlns:p14="http://schemas.microsoft.com/office/powerpoint/2010/main" val="41259830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440597" y="6324600"/>
            <a:ext cx="831950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4"/>
          <p:cNvSpPr>
            <a:spLocks noGrp="1"/>
          </p:cNvSpPr>
          <p:nvPr>
            <p:ph type="body" sz="quarter" idx="10" hasCustomPrompt="1"/>
          </p:nvPr>
        </p:nvSpPr>
        <p:spPr>
          <a:xfrm>
            <a:off x="441325" y="6407148"/>
            <a:ext cx="8053388" cy="323851"/>
          </a:xfrm>
        </p:spPr>
        <p:txBody>
          <a:bodyPr lIns="0">
            <a:normAutofit/>
          </a:bodyPr>
          <a:lstStyle>
            <a:lvl1pPr marL="0" indent="0" algn="l">
              <a:buNone/>
              <a:defRPr sz="900" b="0" cap="all"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NOTES / CAPTIONS / SOURCES</a:t>
            </a:r>
            <a:endParaRPr lang="en-US" dirty="0"/>
          </a:p>
        </p:txBody>
      </p:sp>
      <p:sp>
        <p:nvSpPr>
          <p:cNvPr id="2" name="Title 1"/>
          <p:cNvSpPr>
            <a:spLocks noGrp="1"/>
          </p:cNvSpPr>
          <p:nvPr>
            <p:ph type="title" hasCustomPrompt="1"/>
          </p:nvPr>
        </p:nvSpPr>
        <p:spPr>
          <a:xfrm>
            <a:off x="440597" y="2184401"/>
            <a:ext cx="8054116" cy="3234267"/>
          </a:xfrm>
        </p:spPr>
        <p:txBody>
          <a:bodyPr anchor="b" anchorCtr="0">
            <a:noAutofit/>
          </a:bodyPr>
          <a:lstStyle>
            <a:lvl1pPr algn="l">
              <a:defRPr sz="5400" b="0" i="0" cap="none">
                <a:solidFill>
                  <a:srgbClr val="6EB33E"/>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0597" y="5503334"/>
            <a:ext cx="8054116" cy="718991"/>
          </a:xfrm>
        </p:spPr>
        <p:txBody>
          <a:bodyPr lIns="0" rIns="0" anchor="b">
            <a:noAutofit/>
          </a:bodyPr>
          <a:lstStyle>
            <a:lvl1pPr marL="0" indent="0">
              <a:lnSpc>
                <a:spcPct val="100000"/>
              </a:lnSpc>
              <a:spcBef>
                <a:spcPts val="0"/>
              </a:spcBef>
              <a:spcAft>
                <a:spcPts val="0"/>
              </a:spcAft>
              <a:buNone/>
              <a:defRPr sz="2400" i="1" kern="1000" cap="none" spc="-50">
                <a:solidFill>
                  <a:schemeClr val="tx1"/>
                </a:solidFill>
                <a:latin typeface="Arial Narrow"/>
                <a:cs typeface="Arial Narrow"/>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29" y="-268073"/>
            <a:ext cx="2994152" cy="2090461"/>
          </a:xfrm>
          <a:prstGeom prst="rect">
            <a:avLst/>
          </a:prstGeom>
        </p:spPr>
      </p:pic>
    </p:spTree>
    <p:extLst>
      <p:ext uri="{BB962C8B-B14F-4D97-AF65-F5344CB8AC3E}">
        <p14:creationId xmlns:p14="http://schemas.microsoft.com/office/powerpoint/2010/main" val="704312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actoid Slide-REV">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95050"/>
          </a:xfrm>
        </p:spPr>
        <p:txBody>
          <a:bodyPr/>
          <a:lstStyle>
            <a:lvl1pPr>
              <a:defRPr>
                <a:solidFill>
                  <a:srgbClr val="6EB33E"/>
                </a:solidFill>
              </a:defRPr>
            </a:lvl1pPr>
          </a:lstStyle>
          <a:p>
            <a:r>
              <a:rPr lang="en-US" dirty="0" smtClean="0"/>
              <a:t>Click to edit Master title style</a:t>
            </a:r>
            <a:endParaRPr lang="en-US" dirty="0"/>
          </a:p>
        </p:txBody>
      </p:sp>
      <p:sp>
        <p:nvSpPr>
          <p:cNvPr id="7" name="Text Placeholder 6"/>
          <p:cNvSpPr>
            <a:spLocks noGrp="1"/>
          </p:cNvSpPr>
          <p:nvPr>
            <p:ph type="body" sz="quarter" idx="13"/>
          </p:nvPr>
        </p:nvSpPr>
        <p:spPr>
          <a:xfrm>
            <a:off x="457202" y="1309688"/>
            <a:ext cx="3754107" cy="4642349"/>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0" hasCustomPrompt="1"/>
          </p:nvPr>
        </p:nvSpPr>
        <p:spPr>
          <a:xfrm>
            <a:off x="441325" y="6407149"/>
            <a:ext cx="4579408" cy="383119"/>
          </a:xfrm>
        </p:spPr>
        <p:txBody>
          <a:bodyPr lIns="0" anchor="ctr" anchorCtr="0">
            <a:noAutofit/>
          </a:bodyPr>
          <a:lstStyle>
            <a:lvl1pPr marL="0" indent="0" algn="l">
              <a:buNone/>
              <a:defRPr sz="900" b="0" cap="none"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NOTES / CAPTIONS / SOURCES</a:t>
            </a:r>
            <a:endParaRPr lang="en-US" dirty="0"/>
          </a:p>
        </p:txBody>
      </p:sp>
      <p:cxnSp>
        <p:nvCxnSpPr>
          <p:cNvPr id="12" name="Straight Connector 11"/>
          <p:cNvCxnSpPr/>
          <p:nvPr userDrawn="1"/>
        </p:nvCxnSpPr>
        <p:spPr>
          <a:xfrm>
            <a:off x="440597" y="6324600"/>
            <a:ext cx="681289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8268" y="5952037"/>
            <a:ext cx="1552448" cy="838231"/>
          </a:xfrm>
          <a:prstGeom prst="rect">
            <a:avLst/>
          </a:prstGeom>
        </p:spPr>
      </p:pic>
    </p:spTree>
    <p:extLst>
      <p:ext uri="{BB962C8B-B14F-4D97-AF65-F5344CB8AC3E}">
        <p14:creationId xmlns:p14="http://schemas.microsoft.com/office/powerpoint/2010/main" val="499673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Free Content">
    <p:bg>
      <p:bgPr>
        <a:solidFill>
          <a:schemeClr val="bg1"/>
        </a:solidFill>
        <a:effectLst/>
      </p:bgPr>
    </p:bg>
    <p:spTree>
      <p:nvGrpSpPr>
        <p:cNvPr id="1" name=""/>
        <p:cNvGrpSpPr/>
        <p:nvPr/>
      </p:nvGrpSpPr>
      <p:grpSpPr>
        <a:xfrm>
          <a:off x="0" y="0"/>
          <a:ext cx="0" cy="0"/>
          <a:chOff x="0" y="0"/>
          <a:chExt cx="0" cy="0"/>
        </a:xfrm>
      </p:grpSpPr>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7443973" y="5974317"/>
            <a:ext cx="1528375" cy="818896"/>
          </a:xfrm>
          <a:prstGeom prst="rect">
            <a:avLst/>
          </a:prstGeom>
        </p:spPr>
      </p:pic>
      <p:sp>
        <p:nvSpPr>
          <p:cNvPr id="2" name="Title 1"/>
          <p:cNvSpPr>
            <a:spLocks noGrp="1"/>
          </p:cNvSpPr>
          <p:nvPr>
            <p:ph type="title" hasCustomPrompt="1"/>
          </p:nvPr>
        </p:nvSpPr>
        <p:spPr>
          <a:xfrm>
            <a:off x="0" y="274637"/>
            <a:ext cx="8686800" cy="563563"/>
          </a:xfrm>
          <a:noFill/>
        </p:spPr>
        <p:txBody>
          <a:bodyPr lIns="457200" anchor="t">
            <a:normAutofit/>
          </a:bodyPr>
          <a:lstStyle>
            <a:lvl1pPr algn="l">
              <a:defRPr sz="2800" b="1">
                <a:solidFill>
                  <a:srgbClr val="6EB33E"/>
                </a:solidFill>
                <a:latin typeface="Arial"/>
                <a:cs typeface="Arial"/>
              </a:defRPr>
            </a:lvl1pPr>
          </a:lstStyle>
          <a:p>
            <a:r>
              <a:rPr lang="en-US" dirty="0" smtClean="0"/>
              <a:t>CLICK TO EDIT MASTER TITLE STYLE</a:t>
            </a:r>
            <a:endParaRPr lang="en-US" dirty="0"/>
          </a:p>
        </p:txBody>
      </p:sp>
      <p:sp>
        <p:nvSpPr>
          <p:cNvPr id="13" name="Text Placeholder 4"/>
          <p:cNvSpPr>
            <a:spLocks noGrp="1"/>
          </p:cNvSpPr>
          <p:nvPr>
            <p:ph type="body" sz="quarter" idx="10" hasCustomPrompt="1"/>
          </p:nvPr>
        </p:nvSpPr>
        <p:spPr>
          <a:xfrm>
            <a:off x="441325" y="6407149"/>
            <a:ext cx="4579408" cy="383119"/>
          </a:xfrm>
        </p:spPr>
        <p:txBody>
          <a:bodyPr lIns="0" anchor="ctr" anchorCtr="0">
            <a:noAutofit/>
          </a:bodyPr>
          <a:lstStyle>
            <a:lvl1pPr marL="0" indent="0" algn="l">
              <a:buNone/>
              <a:defRPr sz="900" b="0" cap="none"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NOTES / CAPTIONS / SOURCES</a:t>
            </a:r>
            <a:endParaRPr lang="en-US" dirty="0"/>
          </a:p>
        </p:txBody>
      </p:sp>
      <p:cxnSp>
        <p:nvCxnSpPr>
          <p:cNvPr id="7" name="Straight Connector 6"/>
          <p:cNvCxnSpPr/>
          <p:nvPr userDrawn="1"/>
        </p:nvCxnSpPr>
        <p:spPr>
          <a:xfrm>
            <a:off x="440597" y="6324600"/>
            <a:ext cx="681289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40598" y="6349719"/>
            <a:ext cx="6920217" cy="0"/>
          </a:xfrm>
          <a:prstGeom prst="line">
            <a:avLst/>
          </a:prstGeom>
          <a:ln w="3175" cmpd="sng">
            <a:solidFill>
              <a:srgbClr val="33983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05818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Free Content-REV">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637"/>
            <a:ext cx="8686800" cy="563563"/>
          </a:xfrm>
          <a:solidFill>
            <a:schemeClr val="tx1">
              <a:alpha val="70000"/>
            </a:schemeClr>
          </a:solidFill>
        </p:spPr>
        <p:txBody>
          <a:bodyPr lIns="457200" anchor="t">
            <a:normAutofit/>
          </a:bodyPr>
          <a:lstStyle>
            <a:lvl1pPr algn="l">
              <a:defRPr sz="2800" b="1">
                <a:solidFill>
                  <a:srgbClr val="6EB33E"/>
                </a:solidFill>
                <a:latin typeface="Arial"/>
                <a:cs typeface="Arial"/>
              </a:defRPr>
            </a:lvl1pPr>
          </a:lstStyle>
          <a:p>
            <a:r>
              <a:rPr lang="en-US" dirty="0" smtClean="0"/>
              <a:t>CLICK TO EDIT MASTER TITLE STYLE</a:t>
            </a:r>
            <a:endParaRPr lang="en-US" dirty="0"/>
          </a:p>
        </p:txBody>
      </p:sp>
      <p:sp>
        <p:nvSpPr>
          <p:cNvPr id="13" name="Text Placeholder 4"/>
          <p:cNvSpPr>
            <a:spLocks noGrp="1"/>
          </p:cNvSpPr>
          <p:nvPr>
            <p:ph type="body" sz="quarter" idx="10" hasCustomPrompt="1"/>
          </p:nvPr>
        </p:nvSpPr>
        <p:spPr>
          <a:xfrm>
            <a:off x="441325" y="6407149"/>
            <a:ext cx="4579408" cy="383119"/>
          </a:xfrm>
        </p:spPr>
        <p:txBody>
          <a:bodyPr lIns="0" anchor="ctr" anchorCtr="0">
            <a:noAutofit/>
          </a:bodyPr>
          <a:lstStyle>
            <a:lvl1pPr marL="0" indent="0" algn="l">
              <a:buNone/>
              <a:defRPr sz="900" b="0" cap="none"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NOTES / CAPTIONS / SOURCES</a:t>
            </a:r>
            <a:endParaRPr lang="en-US" dirty="0"/>
          </a:p>
        </p:txBody>
      </p:sp>
      <p:cxnSp>
        <p:nvCxnSpPr>
          <p:cNvPr id="7" name="Straight Connector 6"/>
          <p:cNvCxnSpPr/>
          <p:nvPr userDrawn="1"/>
        </p:nvCxnSpPr>
        <p:spPr>
          <a:xfrm>
            <a:off x="440597" y="6324600"/>
            <a:ext cx="681289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8268" y="5952037"/>
            <a:ext cx="1552448" cy="838231"/>
          </a:xfrm>
          <a:prstGeom prst="rect">
            <a:avLst/>
          </a:prstGeom>
        </p:spPr>
      </p:pic>
    </p:spTree>
    <p:extLst>
      <p:ext uri="{BB962C8B-B14F-4D97-AF65-F5344CB8AC3E}">
        <p14:creationId xmlns:p14="http://schemas.microsoft.com/office/powerpoint/2010/main" val="3958607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893763"/>
          </a:xfrm>
        </p:spPr>
        <p:txBody>
          <a:bodyPr anchor="t" anchorCtr="0">
            <a:noAutofit/>
          </a:bodyPr>
          <a:lstStyle>
            <a:lvl1pPr algn="l">
              <a:defRPr sz="2800" b="1" cap="all">
                <a:solidFill>
                  <a:srgbClr val="339837"/>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309689"/>
            <a:ext cx="4038600" cy="48164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09689"/>
            <a:ext cx="4038600" cy="48164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0" hasCustomPrompt="1"/>
          </p:nvPr>
        </p:nvSpPr>
        <p:spPr>
          <a:xfrm>
            <a:off x="441325" y="6407149"/>
            <a:ext cx="4579408" cy="383119"/>
          </a:xfrm>
        </p:spPr>
        <p:txBody>
          <a:bodyPr lIns="0" anchor="ctr" anchorCtr="0">
            <a:noAutofit/>
          </a:bodyPr>
          <a:lstStyle>
            <a:lvl1pPr marL="0" indent="0" algn="l">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NOTES / CAPTIONS / SOURCES</a:t>
            </a:r>
            <a:endParaRPr lang="en-US" dirty="0"/>
          </a:p>
        </p:txBody>
      </p:sp>
      <p:cxnSp>
        <p:nvCxnSpPr>
          <p:cNvPr id="12" name="Straight Connector 11"/>
          <p:cNvCxnSpPr/>
          <p:nvPr userDrawn="1"/>
        </p:nvCxnSpPr>
        <p:spPr>
          <a:xfrm>
            <a:off x="440598" y="6349719"/>
            <a:ext cx="6920217" cy="0"/>
          </a:xfrm>
          <a:prstGeom prst="line">
            <a:avLst/>
          </a:prstGeom>
          <a:ln w="3175" cmpd="sng">
            <a:solidFill>
              <a:srgbClr val="339837"/>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7443973" y="5974317"/>
            <a:ext cx="1528375" cy="818896"/>
          </a:xfrm>
          <a:prstGeom prst="rect">
            <a:avLst/>
          </a:prstGeom>
        </p:spPr>
      </p:pic>
    </p:spTree>
    <p:extLst>
      <p:ext uri="{BB962C8B-B14F-4D97-AF65-F5344CB8AC3E}">
        <p14:creationId xmlns:p14="http://schemas.microsoft.com/office/powerpoint/2010/main" val="1040800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72771"/>
          </a:xfrm>
        </p:spPr>
        <p:txBody>
          <a:bodyPr anchor="t" anchorCtr="0">
            <a:normAutofit/>
          </a:bodyPr>
          <a:lstStyle>
            <a:lvl1pPr algn="l">
              <a:defRPr sz="2800" b="1" cap="all">
                <a:solidFill>
                  <a:srgbClr val="339837"/>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33459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74355"/>
            <a:ext cx="4040188" cy="4152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33459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974354"/>
            <a:ext cx="4041775" cy="41525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Text Placeholder 4"/>
          <p:cNvSpPr>
            <a:spLocks noGrp="1"/>
          </p:cNvSpPr>
          <p:nvPr>
            <p:ph type="body" sz="quarter" idx="10" hasCustomPrompt="1"/>
          </p:nvPr>
        </p:nvSpPr>
        <p:spPr>
          <a:xfrm>
            <a:off x="441325" y="6407149"/>
            <a:ext cx="4579408" cy="383119"/>
          </a:xfrm>
        </p:spPr>
        <p:txBody>
          <a:bodyPr lIns="0" anchor="ctr" anchorCtr="0">
            <a:noAutofit/>
          </a:bodyPr>
          <a:lstStyle>
            <a:lvl1pPr marL="0" indent="0" algn="l">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NOTES / CAPTIONS / SOURCES</a:t>
            </a:r>
            <a:endParaRPr lang="en-US" dirty="0"/>
          </a:p>
        </p:txBody>
      </p:sp>
      <p:cxnSp>
        <p:nvCxnSpPr>
          <p:cNvPr id="13" name="Straight Connector 12"/>
          <p:cNvCxnSpPr/>
          <p:nvPr userDrawn="1"/>
        </p:nvCxnSpPr>
        <p:spPr>
          <a:xfrm>
            <a:off x="440598" y="6349719"/>
            <a:ext cx="6920217" cy="0"/>
          </a:xfrm>
          <a:prstGeom prst="line">
            <a:avLst/>
          </a:prstGeom>
          <a:ln w="3175" cmpd="sng">
            <a:solidFill>
              <a:srgbClr val="339837"/>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7443973" y="5974317"/>
            <a:ext cx="1528375" cy="818896"/>
          </a:xfrm>
          <a:prstGeom prst="rect">
            <a:avLst/>
          </a:prstGeom>
        </p:spPr>
      </p:pic>
    </p:spTree>
    <p:extLst>
      <p:ext uri="{BB962C8B-B14F-4D97-AF65-F5344CB8AC3E}">
        <p14:creationId xmlns:p14="http://schemas.microsoft.com/office/powerpoint/2010/main" val="757837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REV">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893763"/>
          </a:xfrm>
        </p:spPr>
        <p:txBody>
          <a:bodyPr anchor="t" anchorCtr="0">
            <a:noAutofit/>
          </a:bodyPr>
          <a:lstStyle>
            <a:lvl1pPr algn="l">
              <a:defRPr sz="2800" b="1" cap="all">
                <a:solidFill>
                  <a:srgbClr val="6EB33E"/>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309689"/>
            <a:ext cx="4038600" cy="4816476"/>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09689"/>
            <a:ext cx="4038600" cy="4816475"/>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0" hasCustomPrompt="1"/>
          </p:nvPr>
        </p:nvSpPr>
        <p:spPr>
          <a:xfrm>
            <a:off x="441325" y="6407149"/>
            <a:ext cx="4579408" cy="383119"/>
          </a:xfrm>
        </p:spPr>
        <p:txBody>
          <a:bodyPr lIns="0" anchor="ctr" anchorCtr="0">
            <a:noAutofit/>
          </a:bodyPr>
          <a:lstStyle>
            <a:lvl1pPr marL="0" indent="0" algn="l">
              <a:buNone/>
              <a:defRPr sz="900" b="0" cap="none"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NOTES / CAPTIONS / SOURCES</a:t>
            </a:r>
            <a:endParaRPr lang="en-US" dirty="0"/>
          </a:p>
        </p:txBody>
      </p:sp>
      <p:cxnSp>
        <p:nvCxnSpPr>
          <p:cNvPr id="8" name="Straight Connector 7"/>
          <p:cNvCxnSpPr/>
          <p:nvPr userDrawn="1"/>
        </p:nvCxnSpPr>
        <p:spPr>
          <a:xfrm>
            <a:off x="440597" y="6324600"/>
            <a:ext cx="681289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8268" y="5952037"/>
            <a:ext cx="1552448" cy="838231"/>
          </a:xfrm>
          <a:prstGeom prst="rect">
            <a:avLst/>
          </a:prstGeom>
        </p:spPr>
      </p:pic>
    </p:spTree>
    <p:extLst>
      <p:ext uri="{BB962C8B-B14F-4D97-AF65-F5344CB8AC3E}">
        <p14:creationId xmlns:p14="http://schemas.microsoft.com/office/powerpoint/2010/main" val="1326148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Title-REV">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83910"/>
          </a:xfrm>
        </p:spPr>
        <p:txBody>
          <a:bodyPr anchor="t" anchorCtr="0">
            <a:normAutofit/>
          </a:bodyPr>
          <a:lstStyle>
            <a:lvl1pPr algn="l">
              <a:defRPr sz="2800" b="1" cap="all">
                <a:solidFill>
                  <a:srgbClr val="6EB33E"/>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323453"/>
            <a:ext cx="4040188" cy="639763"/>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63214"/>
            <a:ext cx="4040188" cy="4174869"/>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323453"/>
            <a:ext cx="4041775" cy="639763"/>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963214"/>
            <a:ext cx="4041775" cy="4174869"/>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Text Placeholder 4"/>
          <p:cNvSpPr>
            <a:spLocks noGrp="1"/>
          </p:cNvSpPr>
          <p:nvPr>
            <p:ph type="body" sz="quarter" idx="10" hasCustomPrompt="1"/>
          </p:nvPr>
        </p:nvSpPr>
        <p:spPr>
          <a:xfrm>
            <a:off x="441325" y="6407149"/>
            <a:ext cx="4579408" cy="383119"/>
          </a:xfrm>
        </p:spPr>
        <p:txBody>
          <a:bodyPr lIns="0" anchor="ctr" anchorCtr="0">
            <a:noAutofit/>
          </a:bodyPr>
          <a:lstStyle>
            <a:lvl1pPr marL="0" indent="0" algn="l">
              <a:buNone/>
              <a:defRPr sz="900" b="0" cap="none"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NOTES / CAPTIONS / SOURCES</a:t>
            </a:r>
            <a:endParaRPr lang="en-US" dirty="0"/>
          </a:p>
        </p:txBody>
      </p:sp>
      <p:cxnSp>
        <p:nvCxnSpPr>
          <p:cNvPr id="11" name="Straight Connector 10"/>
          <p:cNvCxnSpPr/>
          <p:nvPr userDrawn="1"/>
        </p:nvCxnSpPr>
        <p:spPr>
          <a:xfrm>
            <a:off x="440597" y="6324600"/>
            <a:ext cx="681289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8268" y="5952037"/>
            <a:ext cx="1552448" cy="838231"/>
          </a:xfrm>
          <a:prstGeom prst="rect">
            <a:avLst/>
          </a:prstGeom>
        </p:spPr>
      </p:pic>
    </p:spTree>
    <p:extLst>
      <p:ext uri="{BB962C8B-B14F-4D97-AF65-F5344CB8AC3E}">
        <p14:creationId xmlns:p14="http://schemas.microsoft.com/office/powerpoint/2010/main" val="442900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lvl1pPr algn="l">
              <a:defRPr sz="2800" b="1" cap="all">
                <a:solidFill>
                  <a:srgbClr val="339837"/>
                </a:solidFill>
              </a:defRPr>
            </a:lvl1pPr>
          </a:lstStyle>
          <a:p>
            <a:r>
              <a:rPr lang="en-US" dirty="0" smtClean="0"/>
              <a:t>Click to edit Master title style</a:t>
            </a:r>
            <a:endParaRPr lang="en-US" dirty="0"/>
          </a:p>
        </p:txBody>
      </p:sp>
      <p:sp>
        <p:nvSpPr>
          <p:cNvPr id="12" name="Text Placeholder 4"/>
          <p:cNvSpPr>
            <a:spLocks noGrp="1"/>
          </p:cNvSpPr>
          <p:nvPr>
            <p:ph type="body" sz="quarter" idx="10" hasCustomPrompt="1"/>
          </p:nvPr>
        </p:nvSpPr>
        <p:spPr>
          <a:xfrm>
            <a:off x="441325" y="6407149"/>
            <a:ext cx="4579408" cy="383119"/>
          </a:xfrm>
        </p:spPr>
        <p:txBody>
          <a:bodyPr lIns="0" anchor="ctr" anchorCtr="0">
            <a:noAutofit/>
          </a:bodyPr>
          <a:lstStyle>
            <a:lvl1pPr marL="0" indent="0" algn="l">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NOTES / CAPTIONS / SOURCES</a:t>
            </a:r>
            <a:endParaRPr lang="en-US" dirty="0"/>
          </a:p>
        </p:txBody>
      </p:sp>
      <p:cxnSp>
        <p:nvCxnSpPr>
          <p:cNvPr id="9" name="Straight Connector 8"/>
          <p:cNvCxnSpPr/>
          <p:nvPr userDrawn="1"/>
        </p:nvCxnSpPr>
        <p:spPr>
          <a:xfrm>
            <a:off x="440598" y="6349719"/>
            <a:ext cx="6920217" cy="0"/>
          </a:xfrm>
          <a:prstGeom prst="line">
            <a:avLst/>
          </a:prstGeom>
          <a:ln w="3175" cmpd="sng">
            <a:solidFill>
              <a:srgbClr val="339837"/>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7443973" y="5974317"/>
            <a:ext cx="1528375" cy="818896"/>
          </a:xfrm>
          <a:prstGeom prst="rect">
            <a:avLst/>
          </a:prstGeom>
        </p:spPr>
      </p:pic>
    </p:spTree>
    <p:extLst>
      <p:ext uri="{BB962C8B-B14F-4D97-AF65-F5344CB8AC3E}">
        <p14:creationId xmlns:p14="http://schemas.microsoft.com/office/powerpoint/2010/main" val="452200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lvl1pPr algn="l">
              <a:defRPr sz="2800" b="1" cap="all">
                <a:solidFill>
                  <a:srgbClr val="6EB33E"/>
                </a:solidFill>
              </a:defRPr>
            </a:lvl1pPr>
          </a:lstStyle>
          <a:p>
            <a:r>
              <a:rPr lang="en-US" dirty="0" smtClean="0"/>
              <a:t>Click to edit Master title style</a:t>
            </a:r>
            <a:endParaRPr lang="en-US" dirty="0"/>
          </a:p>
        </p:txBody>
      </p:sp>
      <p:sp>
        <p:nvSpPr>
          <p:cNvPr id="12" name="Text Placeholder 4"/>
          <p:cNvSpPr>
            <a:spLocks noGrp="1"/>
          </p:cNvSpPr>
          <p:nvPr>
            <p:ph type="body" sz="quarter" idx="10" hasCustomPrompt="1"/>
          </p:nvPr>
        </p:nvSpPr>
        <p:spPr>
          <a:xfrm>
            <a:off x="441325" y="6407149"/>
            <a:ext cx="4579408" cy="383119"/>
          </a:xfrm>
        </p:spPr>
        <p:txBody>
          <a:bodyPr lIns="0" anchor="ctr" anchorCtr="0">
            <a:noAutofit/>
          </a:bodyPr>
          <a:lstStyle>
            <a:lvl1pPr marL="0" indent="0" algn="l">
              <a:buNone/>
              <a:defRPr sz="900" b="0" cap="none"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NOTES / CAPTIONS / SOURCES</a:t>
            </a:r>
            <a:endParaRPr lang="en-US" dirty="0"/>
          </a:p>
        </p:txBody>
      </p:sp>
      <p:cxnSp>
        <p:nvCxnSpPr>
          <p:cNvPr id="7" name="Straight Connector 6"/>
          <p:cNvCxnSpPr/>
          <p:nvPr userDrawn="1"/>
        </p:nvCxnSpPr>
        <p:spPr>
          <a:xfrm>
            <a:off x="440597" y="6324600"/>
            <a:ext cx="681289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8268" y="5952037"/>
            <a:ext cx="1552448" cy="838231"/>
          </a:xfrm>
          <a:prstGeom prst="rect">
            <a:avLst/>
          </a:prstGeom>
        </p:spPr>
      </p:pic>
    </p:spTree>
    <p:extLst>
      <p:ext uri="{BB962C8B-B14F-4D97-AF65-F5344CB8AC3E}">
        <p14:creationId xmlns:p14="http://schemas.microsoft.com/office/powerpoint/2010/main" val="4032868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2" name="Text Placeholder 4"/>
          <p:cNvSpPr>
            <a:spLocks noGrp="1"/>
          </p:cNvSpPr>
          <p:nvPr>
            <p:ph type="body" sz="quarter" idx="10" hasCustomPrompt="1"/>
          </p:nvPr>
        </p:nvSpPr>
        <p:spPr>
          <a:xfrm>
            <a:off x="441325" y="6407149"/>
            <a:ext cx="4579408" cy="383119"/>
          </a:xfrm>
        </p:spPr>
        <p:txBody>
          <a:bodyPr lIns="0" anchor="ctr" anchorCtr="0">
            <a:noAutofit/>
          </a:bodyPr>
          <a:lstStyle>
            <a:lvl1pPr marL="0" indent="0" algn="l">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NOTES / CAPTIONS / SOURCES</a:t>
            </a:r>
            <a:endParaRPr lang="en-US" dirty="0"/>
          </a:p>
        </p:txBody>
      </p:sp>
      <p:cxnSp>
        <p:nvCxnSpPr>
          <p:cNvPr id="8" name="Straight Connector 7"/>
          <p:cNvCxnSpPr/>
          <p:nvPr userDrawn="1"/>
        </p:nvCxnSpPr>
        <p:spPr>
          <a:xfrm>
            <a:off x="440598" y="6349719"/>
            <a:ext cx="6920217" cy="0"/>
          </a:xfrm>
          <a:prstGeom prst="line">
            <a:avLst/>
          </a:prstGeom>
          <a:ln w="3175" cmpd="sng">
            <a:solidFill>
              <a:srgbClr val="339837"/>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7443973" y="5974317"/>
            <a:ext cx="1528375" cy="818896"/>
          </a:xfrm>
          <a:prstGeom prst="rect">
            <a:avLst/>
          </a:prstGeom>
        </p:spPr>
      </p:pic>
    </p:spTree>
    <p:extLst>
      <p:ext uri="{BB962C8B-B14F-4D97-AF65-F5344CB8AC3E}">
        <p14:creationId xmlns:p14="http://schemas.microsoft.com/office/powerpoint/2010/main" val="48137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REV">
    <p:bg>
      <p:bgPr>
        <a:solidFill>
          <a:schemeClr val="tx1"/>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440597" y="6324600"/>
            <a:ext cx="831950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4"/>
          <p:cNvSpPr>
            <a:spLocks noGrp="1"/>
          </p:cNvSpPr>
          <p:nvPr>
            <p:ph type="body" sz="quarter" idx="10" hasCustomPrompt="1"/>
          </p:nvPr>
        </p:nvSpPr>
        <p:spPr>
          <a:xfrm>
            <a:off x="441325" y="6407148"/>
            <a:ext cx="8053388" cy="323851"/>
          </a:xfrm>
        </p:spPr>
        <p:txBody>
          <a:bodyPr lIns="0">
            <a:normAutofit/>
          </a:bodyPr>
          <a:lstStyle>
            <a:lvl1pPr marL="0" indent="0" algn="l">
              <a:buNone/>
              <a:defRPr sz="900" b="0" cap="all"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NOTES / CAPTIONS / SOURCES</a:t>
            </a:r>
            <a:endParaRPr lang="en-US" dirty="0"/>
          </a:p>
        </p:txBody>
      </p:sp>
      <p:sp>
        <p:nvSpPr>
          <p:cNvPr id="2" name="Title 1"/>
          <p:cNvSpPr>
            <a:spLocks noGrp="1"/>
          </p:cNvSpPr>
          <p:nvPr>
            <p:ph type="title" hasCustomPrompt="1"/>
          </p:nvPr>
        </p:nvSpPr>
        <p:spPr>
          <a:xfrm>
            <a:off x="440597" y="2184401"/>
            <a:ext cx="8054116" cy="3234267"/>
          </a:xfrm>
        </p:spPr>
        <p:txBody>
          <a:bodyPr anchor="b" anchorCtr="0">
            <a:noAutofit/>
          </a:bodyPr>
          <a:lstStyle>
            <a:lvl1pPr algn="l">
              <a:defRPr sz="5400" b="0" i="0" cap="none">
                <a:solidFill>
                  <a:srgbClr val="6EB33E"/>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0597" y="5503334"/>
            <a:ext cx="8054116" cy="718991"/>
          </a:xfrm>
        </p:spPr>
        <p:txBody>
          <a:bodyPr lIns="0" rIns="0" anchor="b">
            <a:noAutofit/>
          </a:bodyPr>
          <a:lstStyle>
            <a:lvl1pPr marL="0" indent="0">
              <a:lnSpc>
                <a:spcPct val="100000"/>
              </a:lnSpc>
              <a:spcBef>
                <a:spcPts val="0"/>
              </a:spcBef>
              <a:spcAft>
                <a:spcPts val="0"/>
              </a:spcAft>
              <a:buNone/>
              <a:defRPr sz="2400" i="1" kern="1000" cap="none" spc="-50">
                <a:solidFill>
                  <a:srgbClr val="FFFFFF"/>
                </a:solidFill>
                <a:latin typeface="Arial Narrow"/>
                <a:cs typeface="Arial Narrow"/>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 y="-283500"/>
            <a:ext cx="3005471" cy="2091600"/>
          </a:xfrm>
          <a:prstGeom prst="rect">
            <a:avLst/>
          </a:prstGeom>
        </p:spPr>
      </p:pic>
    </p:spTree>
    <p:extLst>
      <p:ext uri="{BB962C8B-B14F-4D97-AF65-F5344CB8AC3E}">
        <p14:creationId xmlns:p14="http://schemas.microsoft.com/office/powerpoint/2010/main" val="2113279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REV">
    <p:bg>
      <p:bgPr>
        <a:solidFill>
          <a:schemeClr val="tx1"/>
        </a:solidFill>
        <a:effectLst/>
      </p:bgPr>
    </p:bg>
    <p:spTree>
      <p:nvGrpSpPr>
        <p:cNvPr id="1" name=""/>
        <p:cNvGrpSpPr/>
        <p:nvPr/>
      </p:nvGrpSpPr>
      <p:grpSpPr>
        <a:xfrm>
          <a:off x="0" y="0"/>
          <a:ext cx="0" cy="0"/>
          <a:chOff x="0" y="0"/>
          <a:chExt cx="0" cy="0"/>
        </a:xfrm>
      </p:grpSpPr>
      <p:sp>
        <p:nvSpPr>
          <p:cNvPr id="12" name="Text Placeholder 4"/>
          <p:cNvSpPr>
            <a:spLocks noGrp="1"/>
          </p:cNvSpPr>
          <p:nvPr>
            <p:ph type="body" sz="quarter" idx="10" hasCustomPrompt="1"/>
          </p:nvPr>
        </p:nvSpPr>
        <p:spPr>
          <a:xfrm>
            <a:off x="441325" y="6407149"/>
            <a:ext cx="4579408" cy="383119"/>
          </a:xfrm>
        </p:spPr>
        <p:txBody>
          <a:bodyPr lIns="0" anchor="ctr" anchorCtr="0">
            <a:noAutofit/>
          </a:bodyPr>
          <a:lstStyle>
            <a:lvl1pPr marL="0" indent="0" algn="l">
              <a:buNone/>
              <a:defRPr sz="900" b="0" cap="none"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NOTES / CAPTIONS / SOURCES</a:t>
            </a:r>
            <a:endParaRPr lang="en-US" dirty="0"/>
          </a:p>
        </p:txBody>
      </p:sp>
      <p:cxnSp>
        <p:nvCxnSpPr>
          <p:cNvPr id="6" name="Straight Connector 5"/>
          <p:cNvCxnSpPr/>
          <p:nvPr userDrawn="1"/>
        </p:nvCxnSpPr>
        <p:spPr>
          <a:xfrm>
            <a:off x="440597" y="6324600"/>
            <a:ext cx="681289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8268" y="5952037"/>
            <a:ext cx="1552448" cy="838231"/>
          </a:xfrm>
          <a:prstGeom prst="rect">
            <a:avLst/>
          </a:prstGeom>
        </p:spPr>
      </p:pic>
    </p:spTree>
    <p:extLst>
      <p:ext uri="{BB962C8B-B14F-4D97-AF65-F5344CB8AC3E}">
        <p14:creationId xmlns:p14="http://schemas.microsoft.com/office/powerpoint/2010/main" val="1961244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 Centere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noAutofit/>
          </a:bodyPr>
          <a:lstStyle>
            <a:lvl1pPr>
              <a:defRPr sz="4800">
                <a:solidFill>
                  <a:srgbClr val="339837"/>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353858"/>
            <a:ext cx="6400800" cy="1606679"/>
          </a:xfrm>
        </p:spPr>
        <p:txBody>
          <a:bodyPr/>
          <a:lstStyle>
            <a:lvl1pPr marL="0" indent="0" algn="ctr">
              <a:buNone/>
              <a:defRPr>
                <a:solidFill>
                  <a:schemeClr val="tx1">
                    <a:tint val="75000"/>
                  </a:schemeClr>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9" name="Straight Connector 8"/>
          <p:cNvCxnSpPr/>
          <p:nvPr userDrawn="1"/>
        </p:nvCxnSpPr>
        <p:spPr>
          <a:xfrm>
            <a:off x="440598" y="6349719"/>
            <a:ext cx="6920217" cy="0"/>
          </a:xfrm>
          <a:prstGeom prst="line">
            <a:avLst/>
          </a:prstGeom>
          <a:ln w="3175" cmpd="sng">
            <a:solidFill>
              <a:srgbClr val="339837"/>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7443973" y="5974317"/>
            <a:ext cx="1528375" cy="818896"/>
          </a:xfrm>
          <a:prstGeom prst="rect">
            <a:avLst/>
          </a:prstGeom>
        </p:spPr>
      </p:pic>
    </p:spTree>
    <p:extLst>
      <p:ext uri="{BB962C8B-B14F-4D97-AF65-F5344CB8AC3E}">
        <p14:creationId xmlns:p14="http://schemas.microsoft.com/office/powerpoint/2010/main" val="3738611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C697AAA-BE11-0549-9273-36850F66E834}" type="datetime1">
              <a:rPr lang="en-US"/>
              <a:pPr>
                <a:defRPr/>
              </a:pPr>
              <a:t>12/8/2014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5E49724-B486-EA40-9F24-8F4C55408F84}" type="slidenum">
              <a:rPr lang="en-US"/>
              <a:pPr>
                <a:defRPr/>
              </a:pPr>
              <a:t>‹#›</a:t>
            </a:fld>
            <a:endParaRPr lang="en-US"/>
          </a:p>
        </p:txBody>
      </p:sp>
    </p:spTree>
    <p:extLst>
      <p:ext uri="{BB962C8B-B14F-4D97-AF65-F5344CB8AC3E}">
        <p14:creationId xmlns:p14="http://schemas.microsoft.com/office/powerpoint/2010/main" val="37331757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Title 1"/>
          <p:cNvSpPr>
            <a:spLocks noGrp="1"/>
          </p:cNvSpPr>
          <p:nvPr>
            <p:ph type="title"/>
          </p:nvPr>
        </p:nvSpPr>
        <p:spPr>
          <a:xfrm>
            <a:off x="457200" y="274638"/>
            <a:ext cx="6605451" cy="1143000"/>
          </a:xfrm>
        </p:spPr>
        <p:txBody>
          <a:bodyPr/>
          <a:lstStyle>
            <a:lvl1pPr algn="l">
              <a:defRPr sz="3200" b="1">
                <a:latin typeface="Trebuchet MS" pitchFamily="34" charset="0"/>
              </a:defRPr>
            </a:lvl1pPr>
          </a:lstStyle>
          <a:p>
            <a:r>
              <a:rPr lang="da-DK" smtClean="0"/>
              <a:t>Click to edit Master title style</a:t>
            </a:r>
            <a:endParaRPr lang="en-US" dirty="0"/>
          </a:p>
        </p:txBody>
      </p:sp>
      <p:sp>
        <p:nvSpPr>
          <p:cNvPr id="13" name="Content Placeholder 2"/>
          <p:cNvSpPr>
            <a:spLocks noGrp="1"/>
          </p:cNvSpPr>
          <p:nvPr>
            <p:ph idx="1"/>
          </p:nvPr>
        </p:nvSpPr>
        <p:spPr>
          <a:xfrm>
            <a:off x="457200" y="1600200"/>
            <a:ext cx="6605451" cy="4525963"/>
          </a:xfrm>
        </p:spPr>
        <p:txBody>
          <a:bodyPr/>
          <a:lstStyle>
            <a:lvl1pPr>
              <a:defRPr sz="2800">
                <a:latin typeface="Trebuchet MS" pitchFamily="34" charset="0"/>
              </a:defRPr>
            </a:lvl1pPr>
            <a:lvl2pPr>
              <a:defRPr sz="2400">
                <a:latin typeface="Trebuchet MS" pitchFamily="34" charset="0"/>
              </a:defRPr>
            </a:lvl2pPr>
            <a:lvl3pPr>
              <a:defRPr sz="2000">
                <a:latin typeface="Trebuchet MS" pitchFamily="34" charset="0"/>
              </a:defRPr>
            </a:lvl3pPr>
            <a:lvl4pPr>
              <a:defRPr sz="1800">
                <a:latin typeface="Trebuchet MS" pitchFamily="34" charset="0"/>
              </a:defRPr>
            </a:lvl4pPr>
            <a:lvl5pPr>
              <a:defRPr sz="1800">
                <a:latin typeface="Trebuchet MS" pitchFamily="34" charset="0"/>
              </a:defRPr>
            </a:lvl5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z="1000">
                <a:latin typeface="Trebuchet MS" pitchFamily="34" charset="0"/>
              </a:defRPr>
            </a:lvl1pPr>
          </a:lstStyle>
          <a:p>
            <a:pPr>
              <a:defRPr/>
            </a:pPr>
            <a:fld id="{71CA2782-2B00-40BD-A320-1B41EC5DB9F6}" type="datetime1">
              <a:rPr lang="en-US"/>
              <a:pPr>
                <a:defRPr/>
              </a:pPr>
              <a:t>12/8/2014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sz="1000">
                <a:latin typeface="Trebuchet MS" pitchFamily="34" charset="0"/>
              </a:defRPr>
            </a:lvl1pPr>
          </a:lstStyle>
          <a:p>
            <a:pPr>
              <a:defRPr/>
            </a:pPr>
            <a:endParaRPr lang="en-US"/>
          </a:p>
        </p:txBody>
      </p:sp>
      <p:sp>
        <p:nvSpPr>
          <p:cNvPr id="6" name="Slide Number Placeholder 5"/>
          <p:cNvSpPr>
            <a:spLocks noGrp="1"/>
          </p:cNvSpPr>
          <p:nvPr>
            <p:ph type="sldNum" sz="quarter" idx="12"/>
          </p:nvPr>
        </p:nvSpPr>
        <p:spPr>
          <a:xfrm>
            <a:off x="6553200" y="6356350"/>
            <a:ext cx="509588" cy="365125"/>
          </a:xfrm>
          <a:prstGeom prst="rect">
            <a:avLst/>
          </a:prstGeom>
        </p:spPr>
        <p:txBody>
          <a:bodyPr/>
          <a:lstStyle>
            <a:lvl1pPr>
              <a:defRPr sz="1000">
                <a:latin typeface="Trebuchet MS" pitchFamily="34" charset="0"/>
              </a:defRPr>
            </a:lvl1pPr>
          </a:lstStyle>
          <a:p>
            <a:pPr>
              <a:defRPr/>
            </a:pPr>
            <a:fld id="{38CC229A-9CC8-4000-8E33-12669B617CCD}" type="slidenum">
              <a:rPr lang="en-US"/>
              <a:pPr>
                <a:defRPr/>
              </a:pPr>
              <a:t>‹#›</a:t>
            </a:fld>
            <a:endParaRPr lang="en-US" dirty="0"/>
          </a:p>
        </p:txBody>
      </p:sp>
    </p:spTree>
    <p:extLst>
      <p:ext uri="{BB962C8B-B14F-4D97-AF65-F5344CB8AC3E}">
        <p14:creationId xmlns:p14="http://schemas.microsoft.com/office/powerpoint/2010/main" val="23920302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2" name="Title 1"/>
          <p:cNvSpPr>
            <a:spLocks noGrp="1"/>
          </p:cNvSpPr>
          <p:nvPr>
            <p:ph type="title"/>
          </p:nvPr>
        </p:nvSpPr>
        <p:spPr>
          <a:xfrm>
            <a:off x="457200" y="274638"/>
            <a:ext cx="6605451" cy="1143000"/>
          </a:xfrm>
        </p:spPr>
        <p:txBody>
          <a:bodyPr/>
          <a:lstStyle>
            <a:lvl1pPr algn="l">
              <a:defRPr sz="3200" b="1">
                <a:latin typeface="Trebuchet MS" pitchFamily="34" charset="0"/>
              </a:defRPr>
            </a:lvl1pPr>
          </a:lstStyle>
          <a:p>
            <a:r>
              <a:rPr lang="da-DK" smtClean="0"/>
              <a:t>Click to edit Master title style</a:t>
            </a:r>
            <a:endParaRPr lang="en-US" dirty="0"/>
          </a:p>
        </p:txBody>
      </p:sp>
      <p:sp>
        <p:nvSpPr>
          <p:cNvPr id="13" name="Content Placeholder 2"/>
          <p:cNvSpPr>
            <a:spLocks noGrp="1"/>
          </p:cNvSpPr>
          <p:nvPr>
            <p:ph idx="1"/>
          </p:nvPr>
        </p:nvSpPr>
        <p:spPr>
          <a:xfrm>
            <a:off x="457200" y="1600200"/>
            <a:ext cx="6605451" cy="4525963"/>
          </a:xfrm>
        </p:spPr>
        <p:txBody>
          <a:bodyPr/>
          <a:lstStyle>
            <a:lvl1pPr>
              <a:defRPr sz="2800">
                <a:latin typeface="Trebuchet MS" pitchFamily="34" charset="0"/>
              </a:defRPr>
            </a:lvl1pPr>
            <a:lvl2pPr>
              <a:defRPr sz="2400">
                <a:latin typeface="Trebuchet MS" pitchFamily="34" charset="0"/>
              </a:defRPr>
            </a:lvl2pPr>
            <a:lvl3pPr>
              <a:defRPr sz="2000">
                <a:latin typeface="Trebuchet MS" pitchFamily="34" charset="0"/>
              </a:defRPr>
            </a:lvl3pPr>
            <a:lvl4pPr>
              <a:defRPr sz="1800">
                <a:latin typeface="Trebuchet MS" pitchFamily="34" charset="0"/>
              </a:defRPr>
            </a:lvl4pPr>
            <a:lvl5pPr>
              <a:defRPr sz="1800">
                <a:latin typeface="Trebuchet MS" pitchFamily="34" charset="0"/>
              </a:defRPr>
            </a:lvl5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z="1000">
                <a:latin typeface="Trebuchet MS" pitchFamily="34" charset="0"/>
              </a:defRPr>
            </a:lvl1pPr>
          </a:lstStyle>
          <a:p>
            <a:pPr>
              <a:defRPr/>
            </a:pPr>
            <a:fld id="{71CA2782-2B00-40BD-A320-1B41EC5DB9F6}" type="datetime1">
              <a:rPr lang="en-US"/>
              <a:pPr>
                <a:defRPr/>
              </a:pPr>
              <a:t>12/8/2014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sz="1000">
                <a:latin typeface="Trebuchet MS" pitchFamily="34" charset="0"/>
              </a:defRPr>
            </a:lvl1pPr>
          </a:lstStyle>
          <a:p>
            <a:pPr>
              <a:defRPr/>
            </a:pPr>
            <a:endParaRPr lang="en-US"/>
          </a:p>
        </p:txBody>
      </p:sp>
      <p:sp>
        <p:nvSpPr>
          <p:cNvPr id="6" name="Slide Number Placeholder 5"/>
          <p:cNvSpPr>
            <a:spLocks noGrp="1"/>
          </p:cNvSpPr>
          <p:nvPr>
            <p:ph type="sldNum" sz="quarter" idx="12"/>
          </p:nvPr>
        </p:nvSpPr>
        <p:spPr>
          <a:xfrm>
            <a:off x="6553200" y="6356350"/>
            <a:ext cx="509588" cy="365125"/>
          </a:xfrm>
          <a:prstGeom prst="rect">
            <a:avLst/>
          </a:prstGeom>
        </p:spPr>
        <p:txBody>
          <a:bodyPr/>
          <a:lstStyle>
            <a:lvl1pPr>
              <a:defRPr sz="1000">
                <a:latin typeface="Trebuchet MS" pitchFamily="34" charset="0"/>
              </a:defRPr>
            </a:lvl1pPr>
          </a:lstStyle>
          <a:p>
            <a:pPr>
              <a:defRPr/>
            </a:pPr>
            <a:fld id="{38CC229A-9CC8-4000-8E33-12669B617CCD}" type="slidenum">
              <a:rPr lang="en-US"/>
              <a:pPr>
                <a:defRPr/>
              </a:pPr>
              <a:t>‹#›</a:t>
            </a:fld>
            <a:endParaRPr lang="en-US" dirty="0"/>
          </a:p>
        </p:txBody>
      </p:sp>
    </p:spTree>
    <p:extLst>
      <p:ext uri="{BB962C8B-B14F-4D97-AF65-F5344CB8AC3E}">
        <p14:creationId xmlns:p14="http://schemas.microsoft.com/office/powerpoint/2010/main" val="30356583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2" name="Title 1"/>
          <p:cNvSpPr>
            <a:spLocks noGrp="1"/>
          </p:cNvSpPr>
          <p:nvPr>
            <p:ph type="title"/>
          </p:nvPr>
        </p:nvSpPr>
        <p:spPr>
          <a:xfrm>
            <a:off x="457200" y="274638"/>
            <a:ext cx="6605451" cy="1143000"/>
          </a:xfrm>
        </p:spPr>
        <p:txBody>
          <a:bodyPr/>
          <a:lstStyle>
            <a:lvl1pPr algn="l">
              <a:defRPr sz="3200" b="1">
                <a:latin typeface="Trebuchet MS" pitchFamily="34" charset="0"/>
              </a:defRPr>
            </a:lvl1pPr>
          </a:lstStyle>
          <a:p>
            <a:r>
              <a:rPr lang="da-DK" smtClean="0"/>
              <a:t>Click to edit Master title style</a:t>
            </a:r>
            <a:endParaRPr lang="en-US" dirty="0"/>
          </a:p>
        </p:txBody>
      </p:sp>
      <p:sp>
        <p:nvSpPr>
          <p:cNvPr id="13" name="Content Placeholder 2"/>
          <p:cNvSpPr>
            <a:spLocks noGrp="1"/>
          </p:cNvSpPr>
          <p:nvPr>
            <p:ph idx="1"/>
          </p:nvPr>
        </p:nvSpPr>
        <p:spPr>
          <a:xfrm>
            <a:off x="457200" y="1600200"/>
            <a:ext cx="6605451" cy="4525963"/>
          </a:xfrm>
        </p:spPr>
        <p:txBody>
          <a:bodyPr/>
          <a:lstStyle>
            <a:lvl1pPr>
              <a:defRPr sz="2800">
                <a:latin typeface="Trebuchet MS" pitchFamily="34" charset="0"/>
              </a:defRPr>
            </a:lvl1pPr>
            <a:lvl2pPr>
              <a:defRPr sz="2400">
                <a:latin typeface="Trebuchet MS" pitchFamily="34" charset="0"/>
              </a:defRPr>
            </a:lvl2pPr>
            <a:lvl3pPr>
              <a:defRPr sz="2000">
                <a:latin typeface="Trebuchet MS" pitchFamily="34" charset="0"/>
              </a:defRPr>
            </a:lvl3pPr>
            <a:lvl4pPr>
              <a:defRPr sz="1800">
                <a:latin typeface="Trebuchet MS" pitchFamily="34" charset="0"/>
              </a:defRPr>
            </a:lvl4pPr>
            <a:lvl5pPr>
              <a:defRPr sz="1800">
                <a:latin typeface="Trebuchet MS" pitchFamily="34" charset="0"/>
              </a:defRPr>
            </a:lvl5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z="1000">
                <a:latin typeface="Trebuchet MS" pitchFamily="34" charset="0"/>
              </a:defRPr>
            </a:lvl1pPr>
          </a:lstStyle>
          <a:p>
            <a:pPr>
              <a:defRPr/>
            </a:pPr>
            <a:fld id="{71CA2782-2B00-40BD-A320-1B41EC5DB9F6}" type="datetime1">
              <a:rPr lang="en-US"/>
              <a:pPr>
                <a:defRPr/>
              </a:pPr>
              <a:t>12/8/2014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sz="1000">
                <a:latin typeface="Trebuchet MS" pitchFamily="34" charset="0"/>
              </a:defRPr>
            </a:lvl1pPr>
          </a:lstStyle>
          <a:p>
            <a:pPr>
              <a:defRPr/>
            </a:pPr>
            <a:endParaRPr lang="en-US"/>
          </a:p>
        </p:txBody>
      </p:sp>
      <p:sp>
        <p:nvSpPr>
          <p:cNvPr id="6" name="Slide Number Placeholder 5"/>
          <p:cNvSpPr>
            <a:spLocks noGrp="1"/>
          </p:cNvSpPr>
          <p:nvPr>
            <p:ph type="sldNum" sz="quarter" idx="12"/>
          </p:nvPr>
        </p:nvSpPr>
        <p:spPr>
          <a:xfrm>
            <a:off x="6553200" y="6356350"/>
            <a:ext cx="509588" cy="365125"/>
          </a:xfrm>
          <a:prstGeom prst="rect">
            <a:avLst/>
          </a:prstGeom>
        </p:spPr>
        <p:txBody>
          <a:bodyPr/>
          <a:lstStyle>
            <a:lvl1pPr>
              <a:defRPr sz="1000">
                <a:latin typeface="Trebuchet MS" pitchFamily="34" charset="0"/>
              </a:defRPr>
            </a:lvl1pPr>
          </a:lstStyle>
          <a:p>
            <a:pPr>
              <a:defRPr/>
            </a:pPr>
            <a:fld id="{38CC229A-9CC8-4000-8E33-12669B617CCD}" type="slidenum">
              <a:rPr lang="en-US"/>
              <a:pPr>
                <a:defRPr/>
              </a:pPr>
              <a:t>‹#›</a:t>
            </a:fld>
            <a:endParaRPr lang="en-US" dirty="0"/>
          </a:p>
        </p:txBody>
      </p:sp>
    </p:spTree>
    <p:extLst>
      <p:ext uri="{BB962C8B-B14F-4D97-AF65-F5344CB8AC3E}">
        <p14:creationId xmlns:p14="http://schemas.microsoft.com/office/powerpoint/2010/main" val="2063656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12" name="Title 1"/>
          <p:cNvSpPr>
            <a:spLocks noGrp="1"/>
          </p:cNvSpPr>
          <p:nvPr>
            <p:ph type="title"/>
          </p:nvPr>
        </p:nvSpPr>
        <p:spPr>
          <a:xfrm>
            <a:off x="457200" y="274638"/>
            <a:ext cx="6605451" cy="1143000"/>
          </a:xfrm>
        </p:spPr>
        <p:txBody>
          <a:bodyPr/>
          <a:lstStyle>
            <a:lvl1pPr algn="l">
              <a:defRPr sz="3200" b="1">
                <a:latin typeface="Trebuchet MS" pitchFamily="34" charset="0"/>
              </a:defRPr>
            </a:lvl1pPr>
          </a:lstStyle>
          <a:p>
            <a:r>
              <a:rPr lang="da-DK" smtClean="0"/>
              <a:t>Click to edit Master title style</a:t>
            </a:r>
            <a:endParaRPr lang="en-US" dirty="0"/>
          </a:p>
        </p:txBody>
      </p:sp>
      <p:sp>
        <p:nvSpPr>
          <p:cNvPr id="13" name="Content Placeholder 2"/>
          <p:cNvSpPr>
            <a:spLocks noGrp="1"/>
          </p:cNvSpPr>
          <p:nvPr>
            <p:ph idx="1"/>
          </p:nvPr>
        </p:nvSpPr>
        <p:spPr>
          <a:xfrm>
            <a:off x="457200" y="1600200"/>
            <a:ext cx="6605451" cy="4525963"/>
          </a:xfrm>
        </p:spPr>
        <p:txBody>
          <a:bodyPr/>
          <a:lstStyle>
            <a:lvl1pPr>
              <a:defRPr sz="2800">
                <a:latin typeface="Trebuchet MS" pitchFamily="34" charset="0"/>
              </a:defRPr>
            </a:lvl1pPr>
            <a:lvl2pPr>
              <a:defRPr sz="2400">
                <a:latin typeface="Trebuchet MS" pitchFamily="34" charset="0"/>
              </a:defRPr>
            </a:lvl2pPr>
            <a:lvl3pPr>
              <a:defRPr sz="2000">
                <a:latin typeface="Trebuchet MS" pitchFamily="34" charset="0"/>
              </a:defRPr>
            </a:lvl3pPr>
            <a:lvl4pPr>
              <a:defRPr sz="1800">
                <a:latin typeface="Trebuchet MS" pitchFamily="34" charset="0"/>
              </a:defRPr>
            </a:lvl4pPr>
            <a:lvl5pPr>
              <a:defRPr sz="1800">
                <a:latin typeface="Trebuchet MS" pitchFamily="34" charset="0"/>
              </a:defRPr>
            </a:lvl5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z="1000">
                <a:latin typeface="Trebuchet MS" pitchFamily="34" charset="0"/>
              </a:defRPr>
            </a:lvl1pPr>
          </a:lstStyle>
          <a:p>
            <a:pPr>
              <a:defRPr/>
            </a:pPr>
            <a:fld id="{71CA2782-2B00-40BD-A320-1B41EC5DB9F6}" type="datetime1">
              <a:rPr lang="en-US"/>
              <a:pPr>
                <a:defRPr/>
              </a:pPr>
              <a:t>12/8/2014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sz="1000">
                <a:latin typeface="Trebuchet MS" pitchFamily="34" charset="0"/>
              </a:defRPr>
            </a:lvl1pPr>
          </a:lstStyle>
          <a:p>
            <a:pPr>
              <a:defRPr/>
            </a:pPr>
            <a:endParaRPr lang="en-US"/>
          </a:p>
        </p:txBody>
      </p:sp>
      <p:sp>
        <p:nvSpPr>
          <p:cNvPr id="6" name="Slide Number Placeholder 5"/>
          <p:cNvSpPr>
            <a:spLocks noGrp="1"/>
          </p:cNvSpPr>
          <p:nvPr>
            <p:ph type="sldNum" sz="quarter" idx="12"/>
          </p:nvPr>
        </p:nvSpPr>
        <p:spPr>
          <a:xfrm>
            <a:off x="6553200" y="6356350"/>
            <a:ext cx="509588" cy="365125"/>
          </a:xfrm>
          <a:prstGeom prst="rect">
            <a:avLst/>
          </a:prstGeom>
        </p:spPr>
        <p:txBody>
          <a:bodyPr/>
          <a:lstStyle>
            <a:lvl1pPr>
              <a:defRPr sz="1000">
                <a:latin typeface="Trebuchet MS" pitchFamily="34" charset="0"/>
              </a:defRPr>
            </a:lvl1pPr>
          </a:lstStyle>
          <a:p>
            <a:pPr>
              <a:defRPr/>
            </a:pPr>
            <a:fld id="{38CC229A-9CC8-4000-8E33-12669B617CCD}" type="slidenum">
              <a:rPr lang="en-US"/>
              <a:pPr>
                <a:defRPr/>
              </a:pPr>
              <a:t>‹#›</a:t>
            </a:fld>
            <a:endParaRPr lang="en-US" dirty="0"/>
          </a:p>
        </p:txBody>
      </p:sp>
    </p:spTree>
    <p:extLst>
      <p:ext uri="{BB962C8B-B14F-4D97-AF65-F5344CB8AC3E}">
        <p14:creationId xmlns:p14="http://schemas.microsoft.com/office/powerpoint/2010/main" val="34084214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944ACD-81EB-4EC9-AAC3-5396826478F7}" type="datetimeFigureOut">
              <a:rPr lang="en-US" smtClean="0"/>
              <a:t>12/8/2014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C0F1C2E-2015-4596-84C7-F36E300BBC9B}" type="slidenum">
              <a:rPr lang="en-US" smtClean="0"/>
              <a:t>‹#›</a:t>
            </a:fld>
            <a:endParaRPr lang="en-US"/>
          </a:p>
        </p:txBody>
      </p:sp>
    </p:spTree>
    <p:extLst>
      <p:ext uri="{BB962C8B-B14F-4D97-AF65-F5344CB8AC3E}">
        <p14:creationId xmlns:p14="http://schemas.microsoft.com/office/powerpoint/2010/main" val="2578254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Divider - Aqua">
    <p:bg>
      <p:bgPr>
        <a:solidFill>
          <a:srgbClr val="007294"/>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440597" y="6324600"/>
            <a:ext cx="831950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4"/>
          <p:cNvSpPr>
            <a:spLocks noGrp="1"/>
          </p:cNvSpPr>
          <p:nvPr>
            <p:ph type="body" sz="quarter" idx="10" hasCustomPrompt="1"/>
          </p:nvPr>
        </p:nvSpPr>
        <p:spPr>
          <a:xfrm>
            <a:off x="441325" y="6407148"/>
            <a:ext cx="8053388" cy="323851"/>
          </a:xfrm>
        </p:spPr>
        <p:txBody>
          <a:bodyPr lIns="0">
            <a:normAutofit/>
          </a:bodyPr>
          <a:lstStyle>
            <a:lvl1pPr marL="0" indent="0" algn="l">
              <a:buNone/>
              <a:defRPr sz="900" b="0" cap="all"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NOTES / CAPTIONS / SOURCES</a:t>
            </a:r>
            <a:endParaRPr lang="en-US" dirty="0"/>
          </a:p>
        </p:txBody>
      </p:sp>
      <p:sp>
        <p:nvSpPr>
          <p:cNvPr id="2" name="Title 1"/>
          <p:cNvSpPr>
            <a:spLocks noGrp="1"/>
          </p:cNvSpPr>
          <p:nvPr>
            <p:ph type="title"/>
          </p:nvPr>
        </p:nvSpPr>
        <p:spPr>
          <a:xfrm>
            <a:off x="440597" y="2184401"/>
            <a:ext cx="8054116" cy="3234267"/>
          </a:xfrm>
        </p:spPr>
        <p:txBody>
          <a:bodyPr anchor="b" anchorCtr="0">
            <a:noAutofit/>
          </a:bodyPr>
          <a:lstStyle>
            <a:lvl1pPr algn="l">
              <a:defRPr sz="5400" b="0" i="0" cap="all">
                <a:solidFill>
                  <a:schemeClr val="bg1"/>
                </a:solidFill>
                <a:latin typeface="Arial"/>
                <a:cs typeface="Arial"/>
              </a:defRPr>
            </a:lvl1pPr>
          </a:lstStyle>
          <a:p>
            <a:r>
              <a:rPr lang="en-US" smtClean="0"/>
              <a:t>Click to edit Master title style</a:t>
            </a:r>
            <a:endParaRPr lang="en-US" dirty="0"/>
          </a:p>
        </p:txBody>
      </p:sp>
      <p:sp>
        <p:nvSpPr>
          <p:cNvPr id="3" name="Text Placeholder 2"/>
          <p:cNvSpPr>
            <a:spLocks noGrp="1"/>
          </p:cNvSpPr>
          <p:nvPr>
            <p:ph type="body" idx="1"/>
          </p:nvPr>
        </p:nvSpPr>
        <p:spPr>
          <a:xfrm>
            <a:off x="440597" y="5503334"/>
            <a:ext cx="8054116" cy="718991"/>
          </a:xfrm>
        </p:spPr>
        <p:txBody>
          <a:bodyPr lIns="0" rIns="0" anchor="b">
            <a:noAutofit/>
          </a:bodyPr>
          <a:lstStyle>
            <a:lvl1pPr marL="0" indent="0">
              <a:lnSpc>
                <a:spcPct val="100000"/>
              </a:lnSpc>
              <a:spcBef>
                <a:spcPts val="0"/>
              </a:spcBef>
              <a:spcAft>
                <a:spcPts val="0"/>
              </a:spcAft>
              <a:buNone/>
              <a:defRPr sz="2400" i="1" kern="1000" cap="none" spc="-50">
                <a:solidFill>
                  <a:srgbClr val="FFFFFF"/>
                </a:solidFill>
                <a:latin typeface="Arial Narrow"/>
                <a:cs typeface="Arial Narrow"/>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7" name="Picture 6"/>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40597" y="4581"/>
            <a:ext cx="1756410" cy="1473131"/>
          </a:xfrm>
          <a:prstGeom prst="rect">
            <a:avLst/>
          </a:prstGeom>
        </p:spPr>
      </p:pic>
    </p:spTree>
    <p:extLst>
      <p:ext uri="{BB962C8B-B14F-4D97-AF65-F5344CB8AC3E}">
        <p14:creationId xmlns:p14="http://schemas.microsoft.com/office/powerpoint/2010/main" val="2834155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Divider - Terracotta">
    <p:bg>
      <p:bgPr>
        <a:solidFill>
          <a:srgbClr val="BA5423"/>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440597" y="6324600"/>
            <a:ext cx="831950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4"/>
          <p:cNvSpPr>
            <a:spLocks noGrp="1"/>
          </p:cNvSpPr>
          <p:nvPr>
            <p:ph type="body" sz="quarter" idx="10" hasCustomPrompt="1"/>
          </p:nvPr>
        </p:nvSpPr>
        <p:spPr>
          <a:xfrm>
            <a:off x="441325" y="6407148"/>
            <a:ext cx="8053388" cy="323851"/>
          </a:xfrm>
        </p:spPr>
        <p:txBody>
          <a:bodyPr lIns="0">
            <a:normAutofit/>
          </a:bodyPr>
          <a:lstStyle>
            <a:lvl1pPr marL="0" indent="0" algn="l">
              <a:buNone/>
              <a:defRPr sz="900" b="0" cap="all"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NOTES / CAPTIONS / SOURCES</a:t>
            </a:r>
            <a:endParaRPr lang="en-US" dirty="0"/>
          </a:p>
        </p:txBody>
      </p:sp>
      <p:sp>
        <p:nvSpPr>
          <p:cNvPr id="2" name="Title 1"/>
          <p:cNvSpPr>
            <a:spLocks noGrp="1"/>
          </p:cNvSpPr>
          <p:nvPr>
            <p:ph type="title"/>
          </p:nvPr>
        </p:nvSpPr>
        <p:spPr>
          <a:xfrm>
            <a:off x="440597" y="2184401"/>
            <a:ext cx="8054116" cy="3234267"/>
          </a:xfrm>
        </p:spPr>
        <p:txBody>
          <a:bodyPr anchor="b" anchorCtr="0">
            <a:noAutofit/>
          </a:bodyPr>
          <a:lstStyle>
            <a:lvl1pPr algn="l">
              <a:defRPr sz="5400" b="0" i="0" cap="all">
                <a:solidFill>
                  <a:schemeClr val="bg1"/>
                </a:solidFill>
                <a:latin typeface="Arial"/>
                <a:cs typeface="Arial"/>
              </a:defRPr>
            </a:lvl1pPr>
          </a:lstStyle>
          <a:p>
            <a:r>
              <a:rPr lang="en-US" smtClean="0"/>
              <a:t>Click to edit Master title style</a:t>
            </a:r>
            <a:endParaRPr lang="en-US" dirty="0"/>
          </a:p>
        </p:txBody>
      </p:sp>
      <p:sp>
        <p:nvSpPr>
          <p:cNvPr id="3" name="Text Placeholder 2"/>
          <p:cNvSpPr>
            <a:spLocks noGrp="1"/>
          </p:cNvSpPr>
          <p:nvPr>
            <p:ph type="body" idx="1"/>
          </p:nvPr>
        </p:nvSpPr>
        <p:spPr>
          <a:xfrm>
            <a:off x="440597" y="5503334"/>
            <a:ext cx="8054116" cy="718991"/>
          </a:xfrm>
        </p:spPr>
        <p:txBody>
          <a:bodyPr lIns="0" rIns="0" anchor="b">
            <a:noAutofit/>
          </a:bodyPr>
          <a:lstStyle>
            <a:lvl1pPr marL="0" indent="0">
              <a:lnSpc>
                <a:spcPct val="100000"/>
              </a:lnSpc>
              <a:spcBef>
                <a:spcPts val="0"/>
              </a:spcBef>
              <a:spcAft>
                <a:spcPts val="0"/>
              </a:spcAft>
              <a:buNone/>
              <a:defRPr sz="2400" b="0" i="1" kern="1000" cap="none" spc="-50">
                <a:solidFill>
                  <a:srgbClr val="FFFFFF"/>
                </a:solidFill>
                <a:latin typeface="Arial Narrow"/>
                <a:cs typeface="Arial Narrow"/>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40597" y="4581"/>
            <a:ext cx="1756410" cy="1473131"/>
          </a:xfrm>
          <a:prstGeom prst="rect">
            <a:avLst/>
          </a:prstGeom>
        </p:spPr>
      </p:pic>
    </p:spTree>
    <p:extLst>
      <p:ext uri="{BB962C8B-B14F-4D97-AF65-F5344CB8AC3E}">
        <p14:creationId xmlns:p14="http://schemas.microsoft.com/office/powerpoint/2010/main" val="4290402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Divider - Green">
    <p:bg>
      <p:bgPr>
        <a:solidFill>
          <a:srgbClr val="339837"/>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440597" y="6324600"/>
            <a:ext cx="831950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4"/>
          <p:cNvSpPr>
            <a:spLocks noGrp="1"/>
          </p:cNvSpPr>
          <p:nvPr>
            <p:ph type="body" sz="quarter" idx="10" hasCustomPrompt="1"/>
          </p:nvPr>
        </p:nvSpPr>
        <p:spPr>
          <a:xfrm>
            <a:off x="441325" y="6407148"/>
            <a:ext cx="8053388" cy="323851"/>
          </a:xfrm>
        </p:spPr>
        <p:txBody>
          <a:bodyPr lIns="0">
            <a:normAutofit/>
          </a:bodyPr>
          <a:lstStyle>
            <a:lvl1pPr marL="0" indent="0" algn="l">
              <a:buNone/>
              <a:defRPr sz="900" b="0" cap="all"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NOTES / CAPTIONS / SOURCES</a:t>
            </a:r>
            <a:endParaRPr lang="en-US" dirty="0"/>
          </a:p>
        </p:txBody>
      </p:sp>
      <p:sp>
        <p:nvSpPr>
          <p:cNvPr id="2" name="Title 1"/>
          <p:cNvSpPr>
            <a:spLocks noGrp="1"/>
          </p:cNvSpPr>
          <p:nvPr>
            <p:ph type="title"/>
          </p:nvPr>
        </p:nvSpPr>
        <p:spPr>
          <a:xfrm>
            <a:off x="440597" y="2184401"/>
            <a:ext cx="8054116" cy="3234267"/>
          </a:xfrm>
        </p:spPr>
        <p:txBody>
          <a:bodyPr anchor="b" anchorCtr="0">
            <a:noAutofit/>
          </a:bodyPr>
          <a:lstStyle>
            <a:lvl1pPr algn="l">
              <a:defRPr sz="5400" b="0" i="0" cap="all">
                <a:solidFill>
                  <a:schemeClr val="bg1"/>
                </a:solidFill>
                <a:latin typeface="Arial"/>
                <a:cs typeface="Arial"/>
              </a:defRPr>
            </a:lvl1pPr>
          </a:lstStyle>
          <a:p>
            <a:r>
              <a:rPr lang="en-US" smtClean="0"/>
              <a:t>Click to edit Master title style</a:t>
            </a:r>
            <a:endParaRPr lang="en-US" dirty="0"/>
          </a:p>
        </p:txBody>
      </p:sp>
      <p:sp>
        <p:nvSpPr>
          <p:cNvPr id="3" name="Text Placeholder 2"/>
          <p:cNvSpPr>
            <a:spLocks noGrp="1"/>
          </p:cNvSpPr>
          <p:nvPr>
            <p:ph type="body" idx="1"/>
          </p:nvPr>
        </p:nvSpPr>
        <p:spPr>
          <a:xfrm>
            <a:off x="440597" y="5503334"/>
            <a:ext cx="8054116" cy="718991"/>
          </a:xfrm>
        </p:spPr>
        <p:txBody>
          <a:bodyPr lIns="0" rIns="0" anchor="b">
            <a:noAutofit/>
          </a:bodyPr>
          <a:lstStyle>
            <a:lvl1pPr marL="0" indent="0">
              <a:lnSpc>
                <a:spcPct val="100000"/>
              </a:lnSpc>
              <a:spcBef>
                <a:spcPts val="0"/>
              </a:spcBef>
              <a:spcAft>
                <a:spcPts val="0"/>
              </a:spcAft>
              <a:buNone/>
              <a:defRPr sz="2400" i="1" kern="1000" cap="none" spc="-50">
                <a:solidFill>
                  <a:srgbClr val="FFFFFF"/>
                </a:solidFill>
                <a:latin typeface="Arial Narrow"/>
                <a:cs typeface="Arial Narrow"/>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40597" y="4581"/>
            <a:ext cx="1756410" cy="1473131"/>
          </a:xfrm>
          <a:prstGeom prst="rect">
            <a:avLst/>
          </a:prstGeom>
        </p:spPr>
      </p:pic>
    </p:spTree>
    <p:extLst>
      <p:ext uri="{BB962C8B-B14F-4D97-AF65-F5344CB8AC3E}">
        <p14:creationId xmlns:p14="http://schemas.microsoft.com/office/powerpoint/2010/main" val="3138523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Divider - Plum">
    <p:bg>
      <p:bgPr>
        <a:solidFill>
          <a:srgbClr val="5C304A"/>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440597" y="6324600"/>
            <a:ext cx="831950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4"/>
          <p:cNvSpPr>
            <a:spLocks noGrp="1"/>
          </p:cNvSpPr>
          <p:nvPr>
            <p:ph type="body" sz="quarter" idx="10" hasCustomPrompt="1"/>
          </p:nvPr>
        </p:nvSpPr>
        <p:spPr>
          <a:xfrm>
            <a:off x="441325" y="6407148"/>
            <a:ext cx="8053388" cy="323851"/>
          </a:xfrm>
        </p:spPr>
        <p:txBody>
          <a:bodyPr lIns="0">
            <a:normAutofit/>
          </a:bodyPr>
          <a:lstStyle>
            <a:lvl1pPr marL="0" indent="0" algn="l">
              <a:buNone/>
              <a:defRPr sz="900" b="0" cap="all"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NOTES / CAPTIONS / SOURCES</a:t>
            </a:r>
            <a:endParaRPr lang="en-US" dirty="0"/>
          </a:p>
        </p:txBody>
      </p:sp>
      <p:sp>
        <p:nvSpPr>
          <p:cNvPr id="2" name="Title 1"/>
          <p:cNvSpPr>
            <a:spLocks noGrp="1"/>
          </p:cNvSpPr>
          <p:nvPr>
            <p:ph type="title"/>
          </p:nvPr>
        </p:nvSpPr>
        <p:spPr>
          <a:xfrm>
            <a:off x="440597" y="2184401"/>
            <a:ext cx="8054116" cy="3234267"/>
          </a:xfrm>
        </p:spPr>
        <p:txBody>
          <a:bodyPr anchor="b" anchorCtr="0">
            <a:noAutofit/>
          </a:bodyPr>
          <a:lstStyle>
            <a:lvl1pPr algn="l">
              <a:defRPr sz="5400" b="0" i="0" cap="all">
                <a:solidFill>
                  <a:schemeClr val="bg1"/>
                </a:solidFill>
                <a:latin typeface="Arial"/>
                <a:cs typeface="Arial"/>
              </a:defRPr>
            </a:lvl1pPr>
          </a:lstStyle>
          <a:p>
            <a:r>
              <a:rPr lang="en-US" smtClean="0"/>
              <a:t>Click to edit Master title style</a:t>
            </a:r>
            <a:endParaRPr lang="en-US" dirty="0"/>
          </a:p>
        </p:txBody>
      </p:sp>
      <p:sp>
        <p:nvSpPr>
          <p:cNvPr id="3" name="Text Placeholder 2"/>
          <p:cNvSpPr>
            <a:spLocks noGrp="1"/>
          </p:cNvSpPr>
          <p:nvPr>
            <p:ph type="body" idx="1"/>
          </p:nvPr>
        </p:nvSpPr>
        <p:spPr>
          <a:xfrm>
            <a:off x="440597" y="5503334"/>
            <a:ext cx="8054116" cy="718991"/>
          </a:xfrm>
        </p:spPr>
        <p:txBody>
          <a:bodyPr lIns="0" rIns="0" anchor="b">
            <a:noAutofit/>
          </a:bodyPr>
          <a:lstStyle>
            <a:lvl1pPr marL="0" indent="0">
              <a:lnSpc>
                <a:spcPct val="100000"/>
              </a:lnSpc>
              <a:spcBef>
                <a:spcPts val="0"/>
              </a:spcBef>
              <a:spcAft>
                <a:spcPts val="0"/>
              </a:spcAft>
              <a:buNone/>
              <a:defRPr sz="2400" i="1" kern="1000" cap="none" spc="-50">
                <a:solidFill>
                  <a:srgbClr val="FFFFFF"/>
                </a:solidFill>
                <a:latin typeface="Arial Narrow"/>
                <a:cs typeface="Arial Narrow"/>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7" name="Picture 6"/>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40597" y="4581"/>
            <a:ext cx="1756410" cy="1473131"/>
          </a:xfrm>
          <a:prstGeom prst="rect">
            <a:avLst/>
          </a:prstGeom>
        </p:spPr>
      </p:pic>
    </p:spTree>
    <p:extLst>
      <p:ext uri="{BB962C8B-B14F-4D97-AF65-F5344CB8AC3E}">
        <p14:creationId xmlns:p14="http://schemas.microsoft.com/office/powerpoint/2010/main" val="274327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7"/>
            <a:ext cx="8229600" cy="793915"/>
          </a:xfrm>
        </p:spPr>
        <p:txBody>
          <a:bodyPr anchor="t">
            <a:normAutofit/>
          </a:bodyPr>
          <a:lstStyle>
            <a:lvl1pPr algn="l">
              <a:defRPr sz="2800" b="1">
                <a:solidFill>
                  <a:srgbClr val="339837"/>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09689"/>
            <a:ext cx="8229600" cy="4816476"/>
          </a:xfrm>
        </p:spPr>
        <p:txBody>
          <a:bodyPr/>
          <a:lstStyle>
            <a:lvl1pPr>
              <a:defRPr sz="3200">
                <a:solidFill>
                  <a:schemeClr val="tx1"/>
                </a:solidFill>
                <a:latin typeface="Arial Narrow"/>
                <a:cs typeface="Arial Narrow"/>
              </a:defRPr>
            </a:lvl1pPr>
            <a:lvl2pPr>
              <a:defRPr>
                <a:latin typeface="Arial Narrow"/>
                <a:cs typeface="Arial Narrow"/>
              </a:defRPr>
            </a:lvl2pPr>
            <a:lvl3pPr>
              <a:defRPr>
                <a:latin typeface="Arial Narrow"/>
                <a:cs typeface="Arial Narrow"/>
              </a:defRPr>
            </a:lvl3pPr>
            <a:lvl4pPr>
              <a:defRPr>
                <a:latin typeface="Arial Narrow"/>
                <a:cs typeface="Arial Narrow"/>
              </a:defRPr>
            </a:lvl4pPr>
            <a:lvl5pPr>
              <a:defRPr>
                <a:latin typeface="Arial Narrow"/>
                <a:cs typeface="Arial Narrow"/>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440598" y="6349719"/>
            <a:ext cx="6920217" cy="0"/>
          </a:xfrm>
          <a:prstGeom prst="line">
            <a:avLst/>
          </a:prstGeom>
          <a:ln w="3175" cmpd="sng">
            <a:solidFill>
              <a:srgbClr val="339837"/>
            </a:solidFill>
          </a:ln>
          <a:effectLst/>
        </p:spPr>
        <p:style>
          <a:lnRef idx="2">
            <a:schemeClr val="accent1"/>
          </a:lnRef>
          <a:fillRef idx="0">
            <a:schemeClr val="accent1"/>
          </a:fillRef>
          <a:effectRef idx="1">
            <a:schemeClr val="accent1"/>
          </a:effectRef>
          <a:fontRef idx="minor">
            <a:schemeClr val="tx1"/>
          </a:fontRef>
        </p:style>
      </p:cxnSp>
      <p:sp>
        <p:nvSpPr>
          <p:cNvPr id="13" name="Text Placeholder 4"/>
          <p:cNvSpPr>
            <a:spLocks noGrp="1"/>
          </p:cNvSpPr>
          <p:nvPr>
            <p:ph type="body" sz="quarter" idx="10" hasCustomPrompt="1"/>
          </p:nvPr>
        </p:nvSpPr>
        <p:spPr>
          <a:xfrm>
            <a:off x="441325" y="6407149"/>
            <a:ext cx="4579408" cy="383119"/>
          </a:xfrm>
        </p:spPr>
        <p:txBody>
          <a:bodyPr lIns="0" anchor="ctr" anchorCtr="0">
            <a:noAutofit/>
          </a:bodyPr>
          <a:lstStyle>
            <a:lvl1pPr marL="0" indent="0" algn="l">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NOTES / CAPTIONS / SOURCES</a:t>
            </a:r>
            <a:endParaRPr lang="en-US" dirty="0"/>
          </a:p>
        </p:txBody>
      </p:sp>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7443973" y="5974317"/>
            <a:ext cx="1528375" cy="818896"/>
          </a:xfrm>
          <a:prstGeom prst="rect">
            <a:avLst/>
          </a:prstGeom>
        </p:spPr>
      </p:pic>
    </p:spTree>
    <p:extLst>
      <p:ext uri="{BB962C8B-B14F-4D97-AF65-F5344CB8AC3E}">
        <p14:creationId xmlns:p14="http://schemas.microsoft.com/office/powerpoint/2010/main" val="2562072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REV">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637"/>
            <a:ext cx="8686800" cy="563563"/>
          </a:xfrm>
          <a:solidFill>
            <a:schemeClr val="tx1">
              <a:alpha val="70000"/>
            </a:schemeClr>
          </a:solidFill>
        </p:spPr>
        <p:txBody>
          <a:bodyPr lIns="457200" anchor="t">
            <a:normAutofit/>
          </a:bodyPr>
          <a:lstStyle>
            <a:lvl1pPr algn="l">
              <a:defRPr sz="2800" b="1">
                <a:solidFill>
                  <a:srgbClr val="6EB33E"/>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09689"/>
            <a:ext cx="8229600" cy="4816476"/>
          </a:xfrm>
        </p:spPr>
        <p:txBody>
          <a:bodyPr/>
          <a:lstStyle>
            <a:lvl1pPr>
              <a:defRPr>
                <a:solidFill>
                  <a:schemeClr val="bg1"/>
                </a:solidFill>
                <a:latin typeface="Arial Narrow"/>
                <a:cs typeface="Arial Narrow"/>
              </a:defRPr>
            </a:lvl1pPr>
            <a:lvl2pPr>
              <a:defRPr>
                <a:solidFill>
                  <a:schemeClr val="bg1"/>
                </a:solidFill>
                <a:latin typeface="Arial Narrow"/>
                <a:cs typeface="Arial Narrow"/>
              </a:defRPr>
            </a:lvl2pPr>
            <a:lvl3pPr>
              <a:defRPr>
                <a:solidFill>
                  <a:schemeClr val="bg1"/>
                </a:solidFill>
                <a:latin typeface="Arial Narrow"/>
                <a:cs typeface="Arial Narrow"/>
              </a:defRPr>
            </a:lvl3pPr>
            <a:lvl4pPr>
              <a:defRPr>
                <a:solidFill>
                  <a:schemeClr val="bg1"/>
                </a:solidFill>
                <a:latin typeface="Arial Narrow"/>
                <a:cs typeface="Arial Narrow"/>
              </a:defRPr>
            </a:lvl4pPr>
            <a:lvl5pPr>
              <a:defRPr>
                <a:solidFill>
                  <a:schemeClr val="bg1"/>
                </a:solidFill>
                <a:latin typeface="Arial Narrow"/>
                <a:cs typeface="Arial Narrow"/>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4"/>
          <p:cNvSpPr>
            <a:spLocks noGrp="1"/>
          </p:cNvSpPr>
          <p:nvPr>
            <p:ph type="body" sz="quarter" idx="10" hasCustomPrompt="1"/>
          </p:nvPr>
        </p:nvSpPr>
        <p:spPr>
          <a:xfrm>
            <a:off x="441325" y="6407149"/>
            <a:ext cx="4579408" cy="383119"/>
          </a:xfrm>
        </p:spPr>
        <p:txBody>
          <a:bodyPr lIns="0" anchor="ctr" anchorCtr="0">
            <a:noAutofit/>
          </a:bodyPr>
          <a:lstStyle>
            <a:lvl1pPr marL="0" indent="0" algn="l">
              <a:buNone/>
              <a:defRPr sz="900" b="0" cap="none"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NOTES / CAPTIONS / SOURCES</a:t>
            </a:r>
            <a:endParaRPr lang="en-US" dirty="0"/>
          </a:p>
        </p:txBody>
      </p:sp>
      <p:cxnSp>
        <p:nvCxnSpPr>
          <p:cNvPr id="10" name="Straight Connector 9"/>
          <p:cNvCxnSpPr/>
          <p:nvPr userDrawn="1"/>
        </p:nvCxnSpPr>
        <p:spPr>
          <a:xfrm>
            <a:off x="440597" y="6324600"/>
            <a:ext cx="681289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8268" y="5952037"/>
            <a:ext cx="1552448" cy="838231"/>
          </a:xfrm>
          <a:prstGeom prst="rect">
            <a:avLst/>
          </a:prstGeom>
        </p:spPr>
      </p:pic>
    </p:spTree>
    <p:extLst>
      <p:ext uri="{BB962C8B-B14F-4D97-AF65-F5344CB8AC3E}">
        <p14:creationId xmlns:p14="http://schemas.microsoft.com/office/powerpoint/2010/main" val="197642096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actoid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95050"/>
          </a:xfrm>
        </p:spPr>
        <p:txBody>
          <a:bodyPr/>
          <a:lstStyle>
            <a:lvl1pPr>
              <a:defRPr>
                <a:solidFill>
                  <a:srgbClr val="6EB33E"/>
                </a:solidFill>
              </a:defRPr>
            </a:lvl1pPr>
          </a:lstStyle>
          <a:p>
            <a:r>
              <a:rPr lang="en-US" dirty="0" smtClean="0"/>
              <a:t>Click to edit Master title style</a:t>
            </a:r>
            <a:endParaRPr lang="en-US" dirty="0"/>
          </a:p>
        </p:txBody>
      </p:sp>
      <p:sp>
        <p:nvSpPr>
          <p:cNvPr id="7" name="Text Placeholder 6"/>
          <p:cNvSpPr>
            <a:spLocks noGrp="1"/>
          </p:cNvSpPr>
          <p:nvPr>
            <p:ph type="body" sz="quarter" idx="13"/>
          </p:nvPr>
        </p:nvSpPr>
        <p:spPr>
          <a:xfrm>
            <a:off x="457203" y="1309688"/>
            <a:ext cx="3765248" cy="4664629"/>
          </a:xfr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0" hasCustomPrompt="1"/>
          </p:nvPr>
        </p:nvSpPr>
        <p:spPr>
          <a:xfrm>
            <a:off x="441325" y="6407149"/>
            <a:ext cx="4579408" cy="383119"/>
          </a:xfrm>
        </p:spPr>
        <p:txBody>
          <a:bodyPr lIns="0" anchor="ctr" anchorCtr="0">
            <a:noAutofit/>
          </a:bodyPr>
          <a:lstStyle>
            <a:lvl1pPr marL="0" indent="0" algn="l">
              <a:buNone/>
              <a:defRPr sz="900" b="0" cap="none"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NOTES / CAPTIONS / SOURCES</a:t>
            </a:r>
            <a:endParaRPr lang="en-US" dirty="0"/>
          </a:p>
        </p:txBody>
      </p:sp>
      <p:cxnSp>
        <p:nvCxnSpPr>
          <p:cNvPr id="15" name="Straight Connector 14"/>
          <p:cNvCxnSpPr/>
          <p:nvPr userDrawn="1"/>
        </p:nvCxnSpPr>
        <p:spPr>
          <a:xfrm>
            <a:off x="440598" y="6349719"/>
            <a:ext cx="6920217" cy="0"/>
          </a:xfrm>
          <a:prstGeom prst="line">
            <a:avLst/>
          </a:prstGeom>
          <a:ln w="3175" cmpd="sng">
            <a:solidFill>
              <a:srgbClr val="339837"/>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7443973" y="5974317"/>
            <a:ext cx="1528375" cy="818896"/>
          </a:xfrm>
          <a:prstGeom prst="rect">
            <a:avLst/>
          </a:prstGeom>
        </p:spPr>
      </p:pic>
    </p:spTree>
    <p:extLst>
      <p:ext uri="{BB962C8B-B14F-4D97-AF65-F5344CB8AC3E}">
        <p14:creationId xmlns:p14="http://schemas.microsoft.com/office/powerpoint/2010/main" val="2833707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0" tIns="45720" rIns="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598811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62" r:id="rId3"/>
    <p:sldLayoutId id="2147483663" r:id="rId4"/>
    <p:sldLayoutId id="2147483664" r:id="rId5"/>
    <p:sldLayoutId id="2147483665" r:id="rId6"/>
    <p:sldLayoutId id="2147483666" r:id="rId7"/>
    <p:sldLayoutId id="2147483650" r:id="rId8"/>
    <p:sldLayoutId id="2147483668" r:id="rId9"/>
    <p:sldLayoutId id="2147483674" r:id="rId10"/>
    <p:sldLayoutId id="2147483667" r:id="rId11"/>
    <p:sldLayoutId id="2147483675" r:id="rId12"/>
    <p:sldLayoutId id="2147483652" r:id="rId13"/>
    <p:sldLayoutId id="2147483653" r:id="rId14"/>
    <p:sldLayoutId id="2147483669" r:id="rId15"/>
    <p:sldLayoutId id="2147483670" r:id="rId16"/>
    <p:sldLayoutId id="2147483654" r:id="rId17"/>
    <p:sldLayoutId id="2147483676" r:id="rId18"/>
    <p:sldLayoutId id="2147483655" r:id="rId19"/>
    <p:sldLayoutId id="2147483671" r:id="rId20"/>
    <p:sldLayoutId id="2147483649" r:id="rId21"/>
    <p:sldLayoutId id="2147483677" r:id="rId22"/>
    <p:sldLayoutId id="2147483678" r:id="rId23"/>
    <p:sldLayoutId id="2147483679" r:id="rId24"/>
    <p:sldLayoutId id="2147483680" r:id="rId25"/>
    <p:sldLayoutId id="2147483681" r:id="rId26"/>
    <p:sldLayoutId id="2147483682" r:id="rId27"/>
  </p:sldLayoutIdLst>
  <p:txStyles>
    <p:titleStyle>
      <a:lvl1pPr algn="l" defTabSz="457200" rtl="0" eaLnBrk="1" latinLnBrk="0" hangingPunct="1">
        <a:spcBef>
          <a:spcPct val="0"/>
        </a:spcBef>
        <a:buNone/>
        <a:defRPr sz="2800" b="1" kern="1200" cap="all">
          <a:solidFill>
            <a:srgbClr val="339837"/>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Narrow"/>
          <a:ea typeface="+mn-ea"/>
          <a:cs typeface="Arial Narrow"/>
        </a:defRPr>
      </a:lvl1pPr>
      <a:lvl2pPr marL="742950" indent="-285750" algn="l" defTabSz="457200" rtl="0" eaLnBrk="1" latinLnBrk="0" hangingPunct="1">
        <a:spcBef>
          <a:spcPct val="20000"/>
        </a:spcBef>
        <a:buFont typeface="Arial"/>
        <a:buChar char="–"/>
        <a:defRPr sz="2800" kern="1200">
          <a:solidFill>
            <a:schemeClr val="tx1"/>
          </a:solidFill>
          <a:latin typeface="Arial Narrow"/>
          <a:ea typeface="+mn-ea"/>
          <a:cs typeface="Arial Narrow"/>
        </a:defRPr>
      </a:lvl2pPr>
      <a:lvl3pPr marL="1143000" indent="-228600" algn="l" defTabSz="457200" rtl="0" eaLnBrk="1" latinLnBrk="0" hangingPunct="1">
        <a:spcBef>
          <a:spcPct val="20000"/>
        </a:spcBef>
        <a:buFont typeface="Arial"/>
        <a:buChar char="•"/>
        <a:defRPr sz="2400" kern="1200">
          <a:solidFill>
            <a:schemeClr val="tx1"/>
          </a:solidFill>
          <a:latin typeface="Arial Narrow"/>
          <a:ea typeface="+mn-ea"/>
          <a:cs typeface="Arial Narrow"/>
        </a:defRPr>
      </a:lvl3pPr>
      <a:lvl4pPr marL="1600200" indent="-228600" algn="l" defTabSz="457200" rtl="0" eaLnBrk="1" latinLnBrk="0" hangingPunct="1">
        <a:spcBef>
          <a:spcPct val="20000"/>
        </a:spcBef>
        <a:buFont typeface="Arial"/>
        <a:buChar char="–"/>
        <a:defRPr sz="2000" kern="1200">
          <a:solidFill>
            <a:schemeClr val="tx1"/>
          </a:solidFill>
          <a:latin typeface="Arial Narrow"/>
          <a:ea typeface="+mn-ea"/>
          <a:cs typeface="Arial Narrow"/>
        </a:defRPr>
      </a:lvl4pPr>
      <a:lvl5pPr marL="2057400" indent="-228600" algn="l" defTabSz="457200" rtl="0" eaLnBrk="1" latinLnBrk="0" hangingPunct="1">
        <a:spcBef>
          <a:spcPct val="20000"/>
        </a:spcBef>
        <a:buFont typeface="Arial"/>
        <a:buChar char="»"/>
        <a:defRPr sz="2000" kern="1200">
          <a:solidFill>
            <a:schemeClr val="tx1"/>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hyperlink" Target="http://www.gbif.org/country/FR/summary"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www.gbif.org/analytics/country/BR/about"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hyperlink" Target="http://www.gbif.org/analytics/country/BR/about"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gif"/><Relationship Id="rId2" Type="http://schemas.openxmlformats.org/officeDocument/2006/relationships/image" Target="../media/image19.png"/><Relationship Id="rId1" Type="http://schemas.openxmlformats.org/officeDocument/2006/relationships/slideLayout" Target="../slideLayouts/slideLayout27.xml"/><Relationship Id="rId6" Type="http://schemas.openxmlformats.org/officeDocument/2006/relationships/image" Target="../media/image23.gif"/><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gif"/><Relationship Id="rId7"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Layout" Target="../slideLayouts/slideLayout2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gif"/></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9.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dirty="0"/>
          </a:p>
        </p:txBody>
      </p:sp>
      <p:sp>
        <p:nvSpPr>
          <p:cNvPr id="3" name="Title 2"/>
          <p:cNvSpPr>
            <a:spLocks noGrp="1"/>
          </p:cNvSpPr>
          <p:nvPr>
            <p:ph type="title"/>
          </p:nvPr>
        </p:nvSpPr>
        <p:spPr/>
        <p:txBody>
          <a:bodyPr/>
          <a:lstStyle/>
          <a:p>
            <a:r>
              <a:rPr lang="en-GB" sz="4400" dirty="0" err="1" smtClean="0"/>
              <a:t>Mobilização</a:t>
            </a:r>
            <a:r>
              <a:rPr lang="en-GB" sz="4400" dirty="0" smtClean="0"/>
              <a:t> de dados </a:t>
            </a:r>
            <a:r>
              <a:rPr lang="en-GB" sz="4400" dirty="0" err="1" smtClean="0"/>
              <a:t>atravès</a:t>
            </a:r>
            <a:r>
              <a:rPr lang="en-GB" sz="4400" dirty="0" smtClean="0"/>
              <a:t> do GBIF – a </a:t>
            </a:r>
            <a:r>
              <a:rPr lang="en-GB" sz="4400" dirty="0" err="1" smtClean="0"/>
              <a:t>infraestrutura</a:t>
            </a:r>
            <a:r>
              <a:rPr lang="en-GB" sz="4400" dirty="0" smtClean="0"/>
              <a:t> global</a:t>
            </a:r>
            <a:endParaRPr lang="en-GB" sz="4400" dirty="0"/>
          </a:p>
        </p:txBody>
      </p:sp>
      <p:sp>
        <p:nvSpPr>
          <p:cNvPr id="4" name="Text Placeholder 3"/>
          <p:cNvSpPr>
            <a:spLocks noGrp="1"/>
          </p:cNvSpPr>
          <p:nvPr>
            <p:ph type="body" idx="1"/>
          </p:nvPr>
        </p:nvSpPr>
        <p:spPr>
          <a:xfrm>
            <a:off x="324710" y="5592233"/>
            <a:ext cx="7879490" cy="718991"/>
          </a:xfrm>
        </p:spPr>
        <p:txBody>
          <a:bodyPr/>
          <a:lstStyle/>
          <a:p>
            <a:r>
              <a:rPr lang="en-GB" dirty="0" smtClean="0"/>
              <a:t>Tim Hirsch, Deputy Director, GBIF Secretariat</a:t>
            </a:r>
          </a:p>
          <a:p>
            <a:r>
              <a:rPr lang="en-GB" dirty="0" err="1" smtClean="0"/>
              <a:t>SiB</a:t>
            </a:r>
            <a:r>
              <a:rPr lang="en-GB" dirty="0" smtClean="0"/>
              <a:t>-Br </a:t>
            </a:r>
            <a:r>
              <a:rPr lang="en-GB" dirty="0" err="1" smtClean="0"/>
              <a:t>Relaunch</a:t>
            </a:r>
            <a:r>
              <a:rPr lang="en-GB" dirty="0" smtClean="0"/>
              <a:t> event, Brasilia, 25 November 2014</a:t>
            </a:r>
            <a:endParaRPr lang="en-GB" dirty="0"/>
          </a:p>
        </p:txBody>
      </p:sp>
    </p:spTree>
    <p:extLst>
      <p:ext uri="{BB962C8B-B14F-4D97-AF65-F5344CB8AC3E}">
        <p14:creationId xmlns:p14="http://schemas.microsoft.com/office/powerpoint/2010/main" val="41302099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9657" y="5852425"/>
            <a:ext cx="7173771" cy="369332"/>
          </a:xfrm>
          <a:prstGeom prst="rect">
            <a:avLst/>
          </a:prstGeom>
          <a:solidFill>
            <a:srgbClr val="CCFFCC"/>
          </a:solidFill>
        </p:spPr>
        <p:txBody>
          <a:bodyPr wrap="none" rtlCol="0">
            <a:spAutoFit/>
          </a:bodyPr>
          <a:lstStyle/>
          <a:p>
            <a:r>
              <a:rPr lang="en-GB" dirty="0" err="1" smtClean="0"/>
              <a:t>Devolução</a:t>
            </a:r>
            <a:r>
              <a:rPr lang="en-GB" dirty="0" smtClean="0"/>
              <a:t> de dados </a:t>
            </a:r>
            <a:r>
              <a:rPr lang="en-GB" dirty="0" err="1" smtClean="0"/>
              <a:t>para</a:t>
            </a:r>
            <a:r>
              <a:rPr lang="en-GB" dirty="0" smtClean="0"/>
              <a:t> </a:t>
            </a:r>
            <a:r>
              <a:rPr lang="en-GB" dirty="0" err="1" smtClean="0"/>
              <a:t>os</a:t>
            </a:r>
            <a:r>
              <a:rPr lang="en-GB" dirty="0" smtClean="0"/>
              <a:t> </a:t>
            </a:r>
            <a:r>
              <a:rPr lang="en-GB" dirty="0" err="1" smtClean="0"/>
              <a:t>paises</a:t>
            </a:r>
            <a:r>
              <a:rPr lang="en-GB" dirty="0" smtClean="0"/>
              <a:t> de </a:t>
            </a:r>
            <a:r>
              <a:rPr lang="en-GB" dirty="0" err="1" smtClean="0"/>
              <a:t>origem</a:t>
            </a:r>
            <a:r>
              <a:rPr lang="en-GB" dirty="0" smtClean="0"/>
              <a:t> </a:t>
            </a:r>
            <a:r>
              <a:rPr lang="en-GB" dirty="0" err="1" smtClean="0"/>
              <a:t>atraves</a:t>
            </a:r>
            <a:r>
              <a:rPr lang="en-GB" dirty="0" smtClean="0"/>
              <a:t> do </a:t>
            </a:r>
            <a:r>
              <a:rPr lang="en-GB" dirty="0" err="1" smtClean="0"/>
              <a:t>acesso</a:t>
            </a:r>
            <a:r>
              <a:rPr lang="en-GB" dirty="0" smtClean="0"/>
              <a:t> </a:t>
            </a:r>
            <a:r>
              <a:rPr lang="en-GB" dirty="0" err="1" smtClean="0"/>
              <a:t>eletrônico</a:t>
            </a:r>
            <a:endParaRPr lang="en-GB" dirty="0"/>
          </a:p>
        </p:txBody>
      </p:sp>
      <p:pic>
        <p:nvPicPr>
          <p:cNvPr id="2" name="Picture 1" descr="Screen Shot 2014-05-19 at 08.02.3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99" y="978861"/>
            <a:ext cx="7150101" cy="1428516"/>
          </a:xfrm>
          <a:prstGeom prst="rect">
            <a:avLst/>
          </a:prstGeom>
        </p:spPr>
      </p:pic>
      <p:pic>
        <p:nvPicPr>
          <p:cNvPr id="3" name="Picture 2" descr="Screen Shot 2014-05-19 at 08.01.2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99" y="2407377"/>
            <a:ext cx="7150101" cy="3445048"/>
          </a:xfrm>
          <a:prstGeom prst="rect">
            <a:avLst/>
          </a:prstGeom>
        </p:spPr>
      </p:pic>
      <p:pic>
        <p:nvPicPr>
          <p:cNvPr id="8" name="Picture 7" descr="Screen Shot 2014-05-19 at 08.01.5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399" y="2407377"/>
            <a:ext cx="7061201" cy="3360213"/>
          </a:xfrm>
          <a:prstGeom prst="rect">
            <a:avLst/>
          </a:prstGeom>
        </p:spPr>
      </p:pic>
      <p:sp>
        <p:nvSpPr>
          <p:cNvPr id="5" name="Title 4"/>
          <p:cNvSpPr>
            <a:spLocks noGrp="1"/>
          </p:cNvSpPr>
          <p:nvPr>
            <p:ph type="title"/>
          </p:nvPr>
        </p:nvSpPr>
        <p:spPr>
          <a:xfrm>
            <a:off x="-266700" y="274637"/>
            <a:ext cx="8686800" cy="563563"/>
          </a:xfrm>
        </p:spPr>
        <p:txBody>
          <a:bodyPr/>
          <a:lstStyle/>
          <a:p>
            <a:r>
              <a:rPr lang="en-GB" dirty="0" smtClean="0"/>
              <a:t>´</a:t>
            </a:r>
            <a:r>
              <a:rPr lang="en-GB" dirty="0" err="1" smtClean="0"/>
              <a:t>repatriação</a:t>
            </a:r>
            <a:r>
              <a:rPr lang="en-GB" dirty="0" smtClean="0"/>
              <a:t>´ de dados</a:t>
            </a:r>
            <a:endParaRPr lang="en-GB" dirty="0"/>
          </a:p>
        </p:txBody>
      </p:sp>
      <p:sp>
        <p:nvSpPr>
          <p:cNvPr id="6" name="Text Placeholder 5"/>
          <p:cNvSpPr>
            <a:spLocks noGrp="1"/>
          </p:cNvSpPr>
          <p:nvPr>
            <p:ph type="body" sz="quarter" idx="10"/>
          </p:nvPr>
        </p:nvSpPr>
        <p:spPr/>
        <p:txBody>
          <a:bodyPr/>
          <a:lstStyle/>
          <a:p>
            <a:r>
              <a:rPr lang="en-GB" dirty="0">
                <a:hlinkClick r:id="rId6"/>
              </a:rPr>
              <a:t>http://</a:t>
            </a:r>
            <a:r>
              <a:rPr lang="en-GB" dirty="0" err="1">
                <a:hlinkClick r:id="rId6"/>
              </a:rPr>
              <a:t>www.gbif.org</a:t>
            </a:r>
            <a:r>
              <a:rPr lang="en-GB" dirty="0">
                <a:hlinkClick r:id="rId6"/>
              </a:rPr>
              <a:t>/country/FR/summary</a:t>
            </a:r>
            <a:endParaRPr lang="en-GB" dirty="0"/>
          </a:p>
        </p:txBody>
      </p:sp>
    </p:spTree>
    <p:extLst>
      <p:ext uri="{BB962C8B-B14F-4D97-AF65-F5344CB8AC3E}">
        <p14:creationId xmlns:p14="http://schemas.microsoft.com/office/powerpoint/2010/main" val="425760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err="1" smtClean="0"/>
              <a:t>Acesso</a:t>
            </a:r>
            <a:r>
              <a:rPr lang="en-GB" sz="3000" dirty="0" smtClean="0"/>
              <a:t> </a:t>
            </a:r>
            <a:r>
              <a:rPr lang="en-GB" sz="3000" dirty="0" err="1" smtClean="0"/>
              <a:t>aos</a:t>
            </a:r>
            <a:r>
              <a:rPr lang="en-GB" sz="3000" dirty="0" smtClean="0"/>
              <a:t> </a:t>
            </a:r>
            <a:r>
              <a:rPr lang="en-GB" sz="3000" dirty="0" err="1" smtClean="0"/>
              <a:t>recordes</a:t>
            </a:r>
            <a:r>
              <a:rPr lang="en-GB" sz="3000" dirty="0" smtClean="0"/>
              <a:t> </a:t>
            </a:r>
            <a:r>
              <a:rPr lang="en-GB" sz="3000" dirty="0" err="1" smtClean="0"/>
              <a:t>detalhados</a:t>
            </a:r>
            <a:endParaRPr lang="en-GB" sz="3000" dirty="0"/>
          </a:p>
        </p:txBody>
      </p:sp>
      <p:pic>
        <p:nvPicPr>
          <p:cNvPr id="4" name="Picture 3" descr="Screen Shot 2014-06-22 at 19.24.2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00" y="1750339"/>
            <a:ext cx="7175499" cy="1184862"/>
          </a:xfrm>
          <a:prstGeom prst="rect">
            <a:avLst/>
          </a:prstGeom>
        </p:spPr>
      </p:pic>
      <p:pic>
        <p:nvPicPr>
          <p:cNvPr id="5" name="Picture 4" descr="Screen Shot 2014-06-22 at 19.24.4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 y="3024101"/>
            <a:ext cx="3022600" cy="1936557"/>
          </a:xfrm>
          <a:prstGeom prst="rect">
            <a:avLst/>
          </a:prstGeom>
        </p:spPr>
      </p:pic>
      <p:pic>
        <p:nvPicPr>
          <p:cNvPr id="6" name="Picture 5" descr="Screen Shot 2014-06-22 at 19.25.0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2824" y="2935201"/>
            <a:ext cx="3929828" cy="2025457"/>
          </a:xfrm>
          <a:prstGeom prst="rect">
            <a:avLst/>
          </a:prstGeom>
        </p:spPr>
      </p:pic>
      <p:pic>
        <p:nvPicPr>
          <p:cNvPr id="7" name="Picture 6" descr="Screen Shot 2014-06-22 at 19.25.23.png"/>
          <p:cNvPicPr>
            <a:picLocks noChangeAspect="1"/>
          </p:cNvPicPr>
          <p:nvPr/>
        </p:nvPicPr>
        <p:blipFill rotWithShape="1">
          <a:blip r:embed="rId6">
            <a:extLst>
              <a:ext uri="{28A0092B-C50C-407E-A947-70E740481C1C}">
                <a14:useLocalDpi xmlns:a14="http://schemas.microsoft.com/office/drawing/2010/main" val="0"/>
              </a:ext>
            </a:extLst>
          </a:blip>
          <a:srcRect b="63840"/>
          <a:stretch/>
        </p:blipFill>
        <p:spPr>
          <a:xfrm>
            <a:off x="266700" y="4960658"/>
            <a:ext cx="4644394" cy="1227672"/>
          </a:xfrm>
          <a:prstGeom prst="rect">
            <a:avLst/>
          </a:prstGeom>
        </p:spPr>
      </p:pic>
    </p:spTree>
    <p:extLst>
      <p:ext uri="{BB962C8B-B14F-4D97-AF65-F5344CB8AC3E}">
        <p14:creationId xmlns:p14="http://schemas.microsoft.com/office/powerpoint/2010/main" val="3633258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err="1" smtClean="0"/>
              <a:t>Acesso</a:t>
            </a:r>
            <a:r>
              <a:rPr lang="en-GB" sz="3000" dirty="0" smtClean="0"/>
              <a:t> </a:t>
            </a:r>
            <a:r>
              <a:rPr lang="en-GB" sz="3000" dirty="0" err="1" smtClean="0"/>
              <a:t>aos</a:t>
            </a:r>
            <a:r>
              <a:rPr lang="en-GB" sz="3000" dirty="0" smtClean="0"/>
              <a:t> </a:t>
            </a:r>
            <a:r>
              <a:rPr lang="en-GB" sz="3000" dirty="0" err="1" smtClean="0"/>
              <a:t>recordes</a:t>
            </a:r>
            <a:r>
              <a:rPr lang="en-GB" sz="3000" dirty="0" smtClean="0"/>
              <a:t> </a:t>
            </a:r>
            <a:r>
              <a:rPr lang="en-GB" sz="3000" dirty="0" err="1" smtClean="0"/>
              <a:t>detalhados</a:t>
            </a:r>
            <a:endParaRPr lang="en-GB" sz="3000" dirty="0"/>
          </a:p>
        </p:txBody>
      </p:sp>
      <p:pic>
        <p:nvPicPr>
          <p:cNvPr id="3" name="Picture 2" descr="Screen Shot 2014-10-07 at 10.50.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021" y="1496339"/>
            <a:ext cx="5031979" cy="3345615"/>
          </a:xfrm>
          <a:prstGeom prst="rect">
            <a:avLst/>
          </a:prstGeom>
        </p:spPr>
      </p:pic>
      <p:pic>
        <p:nvPicPr>
          <p:cNvPr id="10" name="Picture 9" descr="Screen Shot 2014-10-07 at 10.51.1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1532" y="2617960"/>
            <a:ext cx="4211124" cy="3122440"/>
          </a:xfrm>
          <a:prstGeom prst="rect">
            <a:avLst/>
          </a:prstGeom>
        </p:spPr>
      </p:pic>
      <p:pic>
        <p:nvPicPr>
          <p:cNvPr id="11" name="Picture 10" descr="Screen Shot 2014-10-07 at 10.51.4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021" y="4841954"/>
            <a:ext cx="4284133" cy="1291816"/>
          </a:xfrm>
          <a:prstGeom prst="rect">
            <a:avLst/>
          </a:prstGeom>
        </p:spPr>
      </p:pic>
    </p:spTree>
    <p:extLst>
      <p:ext uri="{BB962C8B-B14F-4D97-AF65-F5344CB8AC3E}">
        <p14:creationId xmlns:p14="http://schemas.microsoft.com/office/powerpoint/2010/main" val="3127922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err="1" smtClean="0"/>
              <a:t>AnalÍticos</a:t>
            </a:r>
            <a:r>
              <a:rPr lang="en-GB" sz="3000" dirty="0" smtClean="0"/>
              <a:t> de dados </a:t>
            </a:r>
            <a:r>
              <a:rPr lang="en-GB" sz="3000" dirty="0" err="1" smtClean="0"/>
              <a:t>por</a:t>
            </a:r>
            <a:r>
              <a:rPr lang="en-GB" sz="3000" dirty="0" smtClean="0"/>
              <a:t> </a:t>
            </a:r>
            <a:r>
              <a:rPr lang="en-GB" sz="3000" dirty="0" err="1" smtClean="0"/>
              <a:t>pais</a:t>
            </a:r>
            <a:endParaRPr lang="en-GB" sz="3000" dirty="0"/>
          </a:p>
        </p:txBody>
      </p:sp>
      <p:sp>
        <p:nvSpPr>
          <p:cNvPr id="3" name="Text Placeholder 2"/>
          <p:cNvSpPr>
            <a:spLocks noGrp="1"/>
          </p:cNvSpPr>
          <p:nvPr>
            <p:ph type="body" sz="quarter" idx="10"/>
          </p:nvPr>
        </p:nvSpPr>
        <p:spPr/>
        <p:txBody>
          <a:bodyPr/>
          <a:lstStyle/>
          <a:p>
            <a:r>
              <a:rPr lang="en-GB" dirty="0">
                <a:hlinkClick r:id="rId3"/>
              </a:rPr>
              <a:t>http://www.gbif.org/analytics/country/BR/</a:t>
            </a:r>
            <a:r>
              <a:rPr lang="en-GB" dirty="0" smtClean="0">
                <a:hlinkClick r:id="rId3"/>
              </a:rPr>
              <a:t>about</a:t>
            </a:r>
            <a:r>
              <a:rPr lang="en-GB" dirty="0" smtClean="0"/>
              <a:t> </a:t>
            </a:r>
            <a:endParaRPr lang="en-GB" dirty="0"/>
          </a:p>
        </p:txBody>
      </p:sp>
      <p:pic>
        <p:nvPicPr>
          <p:cNvPr id="11" name="Picture 10" descr="Screen Shot 2014-11-25 at 04.42.4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900" y="965200"/>
            <a:ext cx="6971422" cy="5216264"/>
          </a:xfrm>
          <a:prstGeom prst="rect">
            <a:avLst/>
          </a:prstGeom>
        </p:spPr>
      </p:pic>
      <p:pic>
        <p:nvPicPr>
          <p:cNvPr id="12" name="Picture 11" descr="Screen Shot 2014-11-25 at 04.47.4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7322" y="1447800"/>
            <a:ext cx="1665591" cy="1168400"/>
          </a:xfrm>
          <a:prstGeom prst="rect">
            <a:avLst/>
          </a:prstGeom>
        </p:spPr>
      </p:pic>
    </p:spTree>
    <p:extLst>
      <p:ext uri="{BB962C8B-B14F-4D97-AF65-F5344CB8AC3E}">
        <p14:creationId xmlns:p14="http://schemas.microsoft.com/office/powerpoint/2010/main" val="1454171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err="1" smtClean="0"/>
              <a:t>AnalÍticos</a:t>
            </a:r>
            <a:r>
              <a:rPr lang="en-GB" sz="3000" dirty="0" smtClean="0"/>
              <a:t> de dados </a:t>
            </a:r>
            <a:r>
              <a:rPr lang="en-GB" sz="3000" dirty="0" err="1" smtClean="0"/>
              <a:t>por</a:t>
            </a:r>
            <a:r>
              <a:rPr lang="en-GB" sz="3000" dirty="0" smtClean="0"/>
              <a:t> </a:t>
            </a:r>
            <a:r>
              <a:rPr lang="en-GB" sz="3000" dirty="0" err="1" smtClean="0"/>
              <a:t>pais</a:t>
            </a:r>
            <a:endParaRPr lang="en-GB" sz="3000" dirty="0"/>
          </a:p>
        </p:txBody>
      </p:sp>
      <p:sp>
        <p:nvSpPr>
          <p:cNvPr id="3" name="Text Placeholder 2"/>
          <p:cNvSpPr>
            <a:spLocks noGrp="1"/>
          </p:cNvSpPr>
          <p:nvPr>
            <p:ph type="body" sz="quarter" idx="10"/>
          </p:nvPr>
        </p:nvSpPr>
        <p:spPr/>
        <p:txBody>
          <a:bodyPr/>
          <a:lstStyle/>
          <a:p>
            <a:r>
              <a:rPr lang="en-GB" dirty="0">
                <a:hlinkClick r:id="rId3"/>
              </a:rPr>
              <a:t>http://www.gbif.org/analytics/country/BR/</a:t>
            </a:r>
            <a:r>
              <a:rPr lang="en-GB" dirty="0" smtClean="0">
                <a:hlinkClick r:id="rId3"/>
              </a:rPr>
              <a:t>about</a:t>
            </a:r>
            <a:r>
              <a:rPr lang="en-GB" dirty="0" smtClean="0"/>
              <a:t> </a:t>
            </a:r>
            <a:endParaRPr lang="en-GB" dirty="0"/>
          </a:p>
        </p:txBody>
      </p:sp>
      <p:pic>
        <p:nvPicPr>
          <p:cNvPr id="12" name="Picture 11" descr="Screen Shot 2014-11-25 at 04.47.4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7322" y="1447800"/>
            <a:ext cx="1665591" cy="1168400"/>
          </a:xfrm>
          <a:prstGeom prst="rect">
            <a:avLst/>
          </a:prstGeom>
        </p:spPr>
      </p:pic>
      <p:pic>
        <p:nvPicPr>
          <p:cNvPr id="4" name="Picture 3" descr="Screen Shot 2014-11-25 at 04.51.5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29" y="1026769"/>
            <a:ext cx="6790429" cy="5056531"/>
          </a:xfrm>
          <a:prstGeom prst="rect">
            <a:avLst/>
          </a:prstGeom>
        </p:spPr>
      </p:pic>
    </p:spTree>
    <p:extLst>
      <p:ext uri="{BB962C8B-B14F-4D97-AF65-F5344CB8AC3E}">
        <p14:creationId xmlns:p14="http://schemas.microsoft.com/office/powerpoint/2010/main" val="19369105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231792" y="6488668"/>
            <a:ext cx="2920596" cy="369332"/>
          </a:xfrm>
          <a:prstGeom prst="rect">
            <a:avLst/>
          </a:prstGeom>
          <a:noFill/>
        </p:spPr>
        <p:txBody>
          <a:bodyPr wrap="square" rtlCol="0">
            <a:spAutoFit/>
          </a:bodyPr>
          <a:lstStyle/>
          <a:p>
            <a:pPr algn="ctr"/>
            <a:r>
              <a:rPr lang="da-DK" b="1" dirty="0" smtClean="0"/>
              <a:t>Data Publishers</a:t>
            </a:r>
            <a:endParaRPr lang="en-GB" b="1" dirty="0"/>
          </a:p>
        </p:txBody>
      </p:sp>
      <p:pic>
        <p:nvPicPr>
          <p:cNvPr id="10" name="Picture 10" descr="http://www.clker.com/cliparts/e/R/8/c/z/P/black-stick-man-h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510" y="5564623"/>
            <a:ext cx="304978" cy="727015"/>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1" name="Straight Connector 10"/>
          <p:cNvCxnSpPr>
            <a:stCxn id="10" idx="0"/>
            <a:endCxn id="12" idx="2"/>
          </p:cNvCxnSpPr>
          <p:nvPr/>
        </p:nvCxnSpPr>
        <p:spPr>
          <a:xfrm flipV="1">
            <a:off x="4571999" y="5223093"/>
            <a:ext cx="1" cy="34153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924299" y="4115097"/>
            <a:ext cx="1295401" cy="1107996"/>
          </a:xfrm>
          <a:prstGeom prst="rect">
            <a:avLst/>
          </a:prstGeom>
          <a:solidFill>
            <a:schemeClr val="bg1"/>
          </a:solidFill>
          <a:ln>
            <a:solidFill>
              <a:schemeClr val="tx1"/>
            </a:solidFill>
          </a:ln>
        </p:spPr>
        <p:txBody>
          <a:bodyPr wrap="square" rIns="274320" rtlCol="0">
            <a:spAutoFit/>
          </a:bodyPr>
          <a:lstStyle/>
          <a:p>
            <a:pPr algn="ctr"/>
            <a:r>
              <a:rPr lang="da-DK" sz="1600" b="1" dirty="0" smtClean="0"/>
              <a:t>Any tool</a:t>
            </a:r>
          </a:p>
          <a:p>
            <a:pPr algn="ctr"/>
            <a:endParaRPr lang="da-DK" sz="1200" dirty="0" smtClean="0"/>
          </a:p>
          <a:p>
            <a:pPr algn="ctr"/>
            <a:endParaRPr lang="da-DK" sz="1200" dirty="0"/>
          </a:p>
          <a:p>
            <a:pPr algn="ctr"/>
            <a:endParaRPr lang="da-DK" sz="1200" dirty="0" smtClean="0"/>
          </a:p>
          <a:p>
            <a:pPr algn="ctr"/>
            <a:endParaRPr lang="da-DK" sz="1200" dirty="0" smtClean="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848" y="4463668"/>
            <a:ext cx="1049337"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7" name="TextBox 36"/>
          <p:cNvSpPr txBox="1"/>
          <p:nvPr/>
        </p:nvSpPr>
        <p:spPr>
          <a:xfrm>
            <a:off x="3504239" y="6337091"/>
            <a:ext cx="2135521" cy="253916"/>
          </a:xfrm>
          <a:prstGeom prst="rect">
            <a:avLst/>
          </a:prstGeom>
          <a:noFill/>
        </p:spPr>
        <p:txBody>
          <a:bodyPr wrap="none" rtlCol="0">
            <a:spAutoFit/>
          </a:bodyPr>
          <a:lstStyle/>
          <a:p>
            <a:pPr algn="ctr"/>
            <a:r>
              <a:rPr lang="da-DK" sz="1050" dirty="0" smtClean="0"/>
              <a:t>Publisher establishes DOI externally</a:t>
            </a:r>
            <a:endParaRPr lang="en-GB" sz="1050" dirty="0"/>
          </a:p>
        </p:txBody>
      </p:sp>
      <p:pic>
        <p:nvPicPr>
          <p:cNvPr id="20" name="Picture 10" descr="http://www.clker.com/cliparts/e/R/8/c/z/P/black-stick-man-h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2134" y="5564623"/>
            <a:ext cx="304978" cy="727015"/>
          </a:xfrm>
          <a:prstGeom prst="rect">
            <a:avLst/>
          </a:prstGeom>
          <a:noFill/>
          <a:extLst>
            <a:ext uri="{909E8E84-426E-40dd-AFC4-6F175D3DCCD1}">
              <a14:hiddenFill xmlns:a14="http://schemas.microsoft.com/office/drawing/2010/main" xmlns="">
                <a:solidFill>
                  <a:srgbClr val="FFFFFF"/>
                </a:solidFill>
              </a14:hiddenFill>
            </a:ext>
          </a:extLst>
        </p:spPr>
      </p:pic>
      <p:cxnSp>
        <p:nvCxnSpPr>
          <p:cNvPr id="21" name="Straight Connector 20"/>
          <p:cNvCxnSpPr>
            <a:stCxn id="20" idx="0"/>
            <a:endCxn id="23" idx="2"/>
          </p:cNvCxnSpPr>
          <p:nvPr/>
        </p:nvCxnSpPr>
        <p:spPr>
          <a:xfrm flipV="1">
            <a:off x="7554623" y="5223093"/>
            <a:ext cx="1" cy="34153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906923" y="4115097"/>
            <a:ext cx="1295401" cy="1107996"/>
          </a:xfrm>
          <a:prstGeom prst="rect">
            <a:avLst/>
          </a:prstGeom>
          <a:solidFill>
            <a:schemeClr val="bg1"/>
          </a:solidFill>
          <a:ln>
            <a:solidFill>
              <a:schemeClr val="tx1"/>
            </a:solidFill>
          </a:ln>
        </p:spPr>
        <p:txBody>
          <a:bodyPr wrap="square" rtlCol="0">
            <a:spAutoFit/>
          </a:bodyPr>
          <a:lstStyle/>
          <a:p>
            <a:pPr algn="ctr"/>
            <a:r>
              <a:rPr lang="da-DK" sz="1600" b="1" dirty="0" smtClean="0"/>
              <a:t>Any tool</a:t>
            </a:r>
          </a:p>
          <a:p>
            <a:pPr algn="ctr"/>
            <a:endParaRPr lang="da-DK" sz="1200" dirty="0" smtClean="0"/>
          </a:p>
          <a:p>
            <a:pPr algn="ctr"/>
            <a:endParaRPr lang="da-DK" sz="1200" dirty="0"/>
          </a:p>
          <a:p>
            <a:pPr algn="ctr"/>
            <a:endParaRPr lang="da-DK" sz="1200" dirty="0" smtClean="0"/>
          </a:p>
          <a:p>
            <a:pPr algn="ctr"/>
            <a:endParaRPr lang="da-DK" sz="1200" dirty="0" smtClean="0"/>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0465" y="4453307"/>
            <a:ext cx="1049337"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8" name="TextBox 37"/>
          <p:cNvSpPr txBox="1"/>
          <p:nvPr/>
        </p:nvSpPr>
        <p:spPr>
          <a:xfrm>
            <a:off x="6611904" y="6337091"/>
            <a:ext cx="1885453" cy="253916"/>
          </a:xfrm>
          <a:prstGeom prst="rect">
            <a:avLst/>
          </a:prstGeom>
          <a:noFill/>
        </p:spPr>
        <p:txBody>
          <a:bodyPr wrap="none" rtlCol="0">
            <a:spAutoFit/>
          </a:bodyPr>
          <a:lstStyle/>
          <a:p>
            <a:pPr algn="ctr"/>
            <a:r>
              <a:rPr lang="da-DK" sz="1050" dirty="0" smtClean="0"/>
              <a:t>Publisher does not provide DOI</a:t>
            </a:r>
            <a:endParaRPr lang="en-GB" sz="1050" dirty="0"/>
          </a:p>
        </p:txBody>
      </p:sp>
      <p:sp>
        <p:nvSpPr>
          <p:cNvPr id="14" name="TextBox 13"/>
          <p:cNvSpPr txBox="1"/>
          <p:nvPr/>
        </p:nvSpPr>
        <p:spPr>
          <a:xfrm>
            <a:off x="101629" y="6337091"/>
            <a:ext cx="2975495" cy="253916"/>
          </a:xfrm>
          <a:prstGeom prst="rect">
            <a:avLst/>
          </a:prstGeom>
          <a:noFill/>
        </p:spPr>
        <p:txBody>
          <a:bodyPr wrap="none" rtlCol="0">
            <a:spAutoFit/>
          </a:bodyPr>
          <a:lstStyle/>
          <a:p>
            <a:pPr algn="ctr"/>
            <a:r>
              <a:rPr lang="da-DK" sz="1050" dirty="0" smtClean="0"/>
              <a:t>Publisher uses IPT to register dataset with DataCite</a:t>
            </a:r>
            <a:endParaRPr lang="en-GB" sz="1050" dirty="0"/>
          </a:p>
        </p:txBody>
      </p:sp>
      <p:pic>
        <p:nvPicPr>
          <p:cNvPr id="29" name="Picture 10" descr="http://www.clker.com/cliparts/e/R/8/c/z/P/black-stick-man-h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6887" y="5564623"/>
            <a:ext cx="304978" cy="727015"/>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0" name="Straight Connector 29"/>
          <p:cNvCxnSpPr>
            <a:stCxn id="29" idx="0"/>
            <a:endCxn id="32" idx="2"/>
          </p:cNvCxnSpPr>
          <p:nvPr/>
        </p:nvCxnSpPr>
        <p:spPr>
          <a:xfrm flipV="1">
            <a:off x="1589376" y="5223093"/>
            <a:ext cx="1" cy="341530"/>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941676" y="4115097"/>
            <a:ext cx="1295401" cy="1107996"/>
          </a:xfrm>
          <a:prstGeom prst="rect">
            <a:avLst/>
          </a:prstGeom>
          <a:solidFill>
            <a:schemeClr val="bg1"/>
          </a:solidFill>
          <a:ln>
            <a:solidFill>
              <a:schemeClr val="tx1"/>
            </a:solidFill>
          </a:ln>
        </p:spPr>
        <p:txBody>
          <a:bodyPr wrap="square" rtlCol="0">
            <a:spAutoFit/>
          </a:bodyPr>
          <a:lstStyle/>
          <a:p>
            <a:pPr algn="ctr"/>
            <a:r>
              <a:rPr lang="da-DK" sz="1600" b="1" dirty="0" smtClean="0"/>
              <a:t>IPT</a:t>
            </a:r>
          </a:p>
          <a:p>
            <a:pPr algn="ctr"/>
            <a:endParaRPr lang="da-DK" sz="1200" dirty="0" smtClean="0"/>
          </a:p>
          <a:p>
            <a:pPr algn="ctr"/>
            <a:endParaRPr lang="da-DK" sz="1200" dirty="0"/>
          </a:p>
          <a:p>
            <a:pPr algn="ctr"/>
            <a:endParaRPr lang="da-DK" sz="1200" dirty="0" smtClean="0"/>
          </a:p>
          <a:p>
            <a:pPr algn="ctr"/>
            <a:endParaRPr lang="da-DK" sz="1200" dirty="0" smtClean="0"/>
          </a:p>
        </p:txBody>
      </p:sp>
      <p:pic>
        <p:nvPicPr>
          <p:cNvPr id="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218" y="4462083"/>
            <a:ext cx="1049337"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5" name="Rounded Rectangle 34"/>
          <p:cNvSpPr/>
          <p:nvPr/>
        </p:nvSpPr>
        <p:spPr>
          <a:xfrm>
            <a:off x="2025877" y="5564623"/>
            <a:ext cx="1380401" cy="74446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da-DK" sz="1600" dirty="0" smtClean="0"/>
              <a:t>National DataCite Service</a:t>
            </a:r>
            <a:endParaRPr lang="en-US" sz="1600" dirty="0"/>
          </a:p>
        </p:txBody>
      </p:sp>
      <p:pic>
        <p:nvPicPr>
          <p:cNvPr id="45" name="Picture 2" descr="Logo"/>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592" t="1297" r="68752" b="2285"/>
          <a:stretch/>
        </p:blipFill>
        <p:spPr bwMode="auto">
          <a:xfrm>
            <a:off x="3097499" y="6017069"/>
            <a:ext cx="276411" cy="248944"/>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6" name="Curved Connector 35"/>
          <p:cNvCxnSpPr>
            <a:stCxn id="35" idx="0"/>
            <a:endCxn id="33" idx="3"/>
          </p:cNvCxnSpPr>
          <p:nvPr/>
        </p:nvCxnSpPr>
        <p:spPr>
          <a:xfrm rot="16200000" flipV="1">
            <a:off x="1820555" y="4669100"/>
            <a:ext cx="1283656" cy="507390"/>
          </a:xfrm>
          <a:prstGeom prst="curvedConnector2">
            <a:avLst/>
          </a:prstGeom>
          <a:ln w="28575">
            <a:solidFill>
              <a:schemeClr val="accent4">
                <a:lumMod val="75000"/>
              </a:schemeClr>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913133" y="1540485"/>
            <a:ext cx="3414840" cy="1538883"/>
          </a:xfrm>
          <a:prstGeom prst="rect">
            <a:avLst/>
          </a:prstGeom>
          <a:solidFill>
            <a:schemeClr val="bg1"/>
          </a:solidFill>
          <a:ln>
            <a:solidFill>
              <a:schemeClr val="tx1"/>
            </a:solidFill>
          </a:ln>
        </p:spPr>
        <p:txBody>
          <a:bodyPr wrap="square" rtlCol="0">
            <a:spAutoFit/>
          </a:bodyPr>
          <a:lstStyle/>
          <a:p>
            <a:pPr algn="ctr"/>
            <a:r>
              <a:rPr lang="da-DK" sz="1600" b="1" dirty="0" smtClean="0"/>
              <a:t>GBIF.org</a:t>
            </a:r>
          </a:p>
          <a:p>
            <a:pPr algn="ctr"/>
            <a:endParaRPr lang="da-DK" b="1" dirty="0"/>
          </a:p>
          <a:p>
            <a:pPr algn="ctr"/>
            <a:endParaRPr lang="da-DK" sz="1600" b="1" dirty="0" smtClean="0"/>
          </a:p>
          <a:p>
            <a:pPr algn="ctr"/>
            <a:endParaRPr lang="da-DK" sz="1600" b="1" dirty="0"/>
          </a:p>
          <a:p>
            <a:pPr algn="ctr"/>
            <a:endParaRPr lang="da-DK" sz="1600" b="1" dirty="0" smtClean="0"/>
          </a:p>
          <a:p>
            <a:pPr algn="ctr"/>
            <a:endParaRPr lang="da-DK" sz="1200" dirty="0" smtClean="0"/>
          </a:p>
        </p:txBody>
      </p:sp>
      <p:sp>
        <p:nvSpPr>
          <p:cNvPr id="61" name="Rounded Rectangle 60"/>
          <p:cNvSpPr/>
          <p:nvPr/>
        </p:nvSpPr>
        <p:spPr>
          <a:xfrm>
            <a:off x="7116956" y="2991086"/>
            <a:ext cx="1380401" cy="74446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da-DK" sz="1600" dirty="0" smtClean="0"/>
              <a:t>DataCite Denmark</a:t>
            </a:r>
            <a:endParaRPr lang="en-US" sz="1600" dirty="0"/>
          </a:p>
        </p:txBody>
      </p:sp>
      <p:pic>
        <p:nvPicPr>
          <p:cNvPr id="62" name="Picture 2" descr="Logo"/>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592" t="1297" r="68752" b="2285"/>
          <a:stretch/>
        </p:blipFill>
        <p:spPr bwMode="auto">
          <a:xfrm>
            <a:off x="8178048" y="3452578"/>
            <a:ext cx="276411" cy="248944"/>
          </a:xfrm>
          <a:prstGeom prst="rect">
            <a:avLst/>
          </a:prstGeom>
          <a:noFill/>
          <a:extLst>
            <a:ext uri="{909E8E84-426E-40dd-AFC4-6F175D3DCCD1}">
              <a14:hiddenFill xmlns:a14="http://schemas.microsoft.com/office/drawing/2010/main" xmlns="">
                <a:solidFill>
                  <a:srgbClr val="FFFFFF"/>
                </a:solidFill>
              </a14:hiddenFill>
            </a:ext>
          </a:extLst>
        </p:spPr>
      </p:pic>
      <p:pic>
        <p:nvPicPr>
          <p:cNvPr id="69" name="Picture 2" descr="http://www.tdwg.org/uploads/tx_tdwgbiodivprojects/GBIF_logo_short_form.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44095" y="2696588"/>
            <a:ext cx="250243" cy="243048"/>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063" name="Table 2062"/>
          <p:cNvGraphicFramePr>
            <a:graphicFrameLocks noGrp="1"/>
          </p:cNvGraphicFramePr>
          <p:nvPr>
            <p:extLst>
              <p:ext uri="{D42A27DB-BD31-4B8C-83A1-F6EECF244321}">
                <p14:modId xmlns:p14="http://schemas.microsoft.com/office/powerpoint/2010/main" val="860269077"/>
              </p:ext>
            </p:extLst>
          </p:nvPr>
        </p:nvGraphicFramePr>
        <p:xfrm>
          <a:off x="3920455" y="1903208"/>
          <a:ext cx="1543270" cy="1097280"/>
        </p:xfrm>
        <a:graphic>
          <a:graphicData uri="http://schemas.openxmlformats.org/drawingml/2006/table">
            <a:tbl>
              <a:tblPr bandRow="1">
                <a:tableStyleId>{5C22544A-7EE6-4342-B048-85BDC9FD1C3A}</a:tableStyleId>
              </a:tblPr>
              <a:tblGrid>
                <a:gridCol w="308654"/>
                <a:gridCol w="308654"/>
                <a:gridCol w="308654"/>
                <a:gridCol w="308654"/>
                <a:gridCol w="308654"/>
              </a:tblGrid>
              <a:tr h="0">
                <a:tc>
                  <a:txBody>
                    <a:bodyPr/>
                    <a:lstStyle/>
                    <a:p>
                      <a:endParaRPr lang="en-US" sz="200" dirty="0"/>
                    </a:p>
                  </a:txBody>
                  <a:tcPr>
                    <a:solidFill>
                      <a:schemeClr val="accent1">
                        <a:lumMod val="40000"/>
                        <a:lumOff val="60000"/>
                      </a:schemeClr>
                    </a:solidFill>
                  </a:tcPr>
                </a:tc>
                <a:tc>
                  <a:txBody>
                    <a:bodyPr/>
                    <a:lstStyle/>
                    <a:p>
                      <a:endParaRPr lang="en-US" sz="200" dirty="0"/>
                    </a:p>
                  </a:txBody>
                  <a:tcPr>
                    <a:solidFill>
                      <a:schemeClr val="accent1">
                        <a:lumMod val="40000"/>
                        <a:lumOff val="60000"/>
                      </a:schemeClr>
                    </a:solidFill>
                  </a:tcPr>
                </a:tc>
                <a:tc>
                  <a:txBody>
                    <a:bodyPr/>
                    <a:lstStyle/>
                    <a:p>
                      <a:endParaRPr lang="en-US" sz="200" dirty="0"/>
                    </a:p>
                  </a:txBody>
                  <a:tcPr>
                    <a:solidFill>
                      <a:schemeClr val="accent1">
                        <a:lumMod val="40000"/>
                        <a:lumOff val="60000"/>
                      </a:schemeClr>
                    </a:solidFill>
                  </a:tcPr>
                </a:tc>
                <a:tc>
                  <a:txBody>
                    <a:bodyPr/>
                    <a:lstStyle/>
                    <a:p>
                      <a:endParaRPr lang="en-US" sz="200" dirty="0"/>
                    </a:p>
                  </a:txBody>
                  <a:tcPr>
                    <a:solidFill>
                      <a:schemeClr val="accent1">
                        <a:lumMod val="40000"/>
                        <a:lumOff val="60000"/>
                      </a:schemeClr>
                    </a:solidFill>
                  </a:tcPr>
                </a:tc>
                <a:tc>
                  <a:txBody>
                    <a:bodyPr/>
                    <a:lstStyle/>
                    <a:p>
                      <a:endParaRPr lang="en-US" sz="200" dirty="0"/>
                    </a:p>
                  </a:txBody>
                  <a:tcPr>
                    <a:solidFill>
                      <a:schemeClr val="accent1">
                        <a:lumMod val="40000"/>
                        <a:lumOff val="60000"/>
                      </a:schemeClr>
                    </a:solidFill>
                  </a:tcPr>
                </a:tc>
              </a:tr>
              <a:tr h="0">
                <a:tc>
                  <a:txBody>
                    <a:bodyPr/>
                    <a:lstStyle/>
                    <a:p>
                      <a:endParaRPr lang="en-US" sz="200" dirty="0"/>
                    </a:p>
                  </a:txBody>
                  <a:tcPr>
                    <a:solidFill>
                      <a:schemeClr val="accent1">
                        <a:lumMod val="20000"/>
                        <a:lumOff val="80000"/>
                      </a:schemeClr>
                    </a:solidFill>
                  </a:tcPr>
                </a:tc>
                <a:tc>
                  <a:txBody>
                    <a:bodyPr/>
                    <a:lstStyle/>
                    <a:p>
                      <a:endParaRPr lang="en-US" sz="200" dirty="0"/>
                    </a:p>
                  </a:txBody>
                  <a:tcPr>
                    <a:solidFill>
                      <a:schemeClr val="accent1">
                        <a:lumMod val="20000"/>
                        <a:lumOff val="80000"/>
                      </a:schemeClr>
                    </a:solidFill>
                  </a:tcPr>
                </a:tc>
                <a:tc>
                  <a:txBody>
                    <a:bodyPr/>
                    <a:lstStyle/>
                    <a:p>
                      <a:endParaRPr lang="en-US" sz="200" dirty="0"/>
                    </a:p>
                  </a:txBody>
                  <a:tcPr>
                    <a:solidFill>
                      <a:schemeClr val="accent1">
                        <a:lumMod val="20000"/>
                        <a:lumOff val="80000"/>
                      </a:schemeClr>
                    </a:solidFill>
                  </a:tcPr>
                </a:tc>
                <a:tc>
                  <a:txBody>
                    <a:bodyPr/>
                    <a:lstStyle/>
                    <a:p>
                      <a:endParaRPr lang="en-US" sz="200" dirty="0"/>
                    </a:p>
                  </a:txBody>
                  <a:tcPr>
                    <a:solidFill>
                      <a:schemeClr val="accent1">
                        <a:lumMod val="20000"/>
                        <a:lumOff val="80000"/>
                      </a:schemeClr>
                    </a:solidFill>
                  </a:tcPr>
                </a:tc>
                <a:tc>
                  <a:txBody>
                    <a:bodyPr/>
                    <a:lstStyle/>
                    <a:p>
                      <a:endParaRPr lang="en-US" sz="200" dirty="0"/>
                    </a:p>
                  </a:txBody>
                  <a:tcPr>
                    <a:solidFill>
                      <a:schemeClr val="accent1">
                        <a:lumMod val="20000"/>
                        <a:lumOff val="80000"/>
                      </a:schemeClr>
                    </a:solidFill>
                  </a:tcPr>
                </a:tc>
              </a:tr>
              <a:tr h="0">
                <a:tc>
                  <a:txBody>
                    <a:bodyPr/>
                    <a:lstStyle/>
                    <a:p>
                      <a:endParaRPr lang="en-US" sz="200" dirty="0"/>
                    </a:p>
                  </a:txBody>
                  <a:tcPr>
                    <a:solidFill>
                      <a:schemeClr val="accent1">
                        <a:lumMod val="40000"/>
                        <a:lumOff val="60000"/>
                      </a:schemeClr>
                    </a:solidFill>
                  </a:tcPr>
                </a:tc>
                <a:tc>
                  <a:txBody>
                    <a:bodyPr/>
                    <a:lstStyle/>
                    <a:p>
                      <a:endParaRPr lang="en-US" sz="200" dirty="0"/>
                    </a:p>
                  </a:txBody>
                  <a:tcPr>
                    <a:solidFill>
                      <a:schemeClr val="accent1">
                        <a:lumMod val="40000"/>
                        <a:lumOff val="60000"/>
                      </a:schemeClr>
                    </a:solidFill>
                  </a:tcPr>
                </a:tc>
                <a:tc>
                  <a:txBody>
                    <a:bodyPr/>
                    <a:lstStyle/>
                    <a:p>
                      <a:endParaRPr lang="en-US" sz="200" dirty="0"/>
                    </a:p>
                  </a:txBody>
                  <a:tcPr>
                    <a:solidFill>
                      <a:schemeClr val="accent1">
                        <a:lumMod val="40000"/>
                        <a:lumOff val="60000"/>
                      </a:schemeClr>
                    </a:solidFill>
                  </a:tcPr>
                </a:tc>
                <a:tc>
                  <a:txBody>
                    <a:bodyPr/>
                    <a:lstStyle/>
                    <a:p>
                      <a:endParaRPr lang="en-US" sz="200" dirty="0"/>
                    </a:p>
                  </a:txBody>
                  <a:tcPr>
                    <a:solidFill>
                      <a:schemeClr val="accent1">
                        <a:lumMod val="40000"/>
                        <a:lumOff val="60000"/>
                      </a:schemeClr>
                    </a:solidFill>
                  </a:tcPr>
                </a:tc>
                <a:tc>
                  <a:txBody>
                    <a:bodyPr/>
                    <a:lstStyle/>
                    <a:p>
                      <a:endParaRPr lang="en-US" sz="200" dirty="0"/>
                    </a:p>
                  </a:txBody>
                  <a:tcPr>
                    <a:solidFill>
                      <a:schemeClr val="accent1">
                        <a:lumMod val="40000"/>
                        <a:lumOff val="60000"/>
                      </a:schemeClr>
                    </a:solidFill>
                  </a:tcPr>
                </a:tc>
              </a:tr>
              <a:tr h="0">
                <a:tc>
                  <a:txBody>
                    <a:bodyPr/>
                    <a:lstStyle/>
                    <a:p>
                      <a:endParaRPr lang="en-US" sz="200" dirty="0"/>
                    </a:p>
                  </a:txBody>
                  <a:tcPr>
                    <a:solidFill>
                      <a:schemeClr val="accent2">
                        <a:lumMod val="40000"/>
                        <a:lumOff val="60000"/>
                      </a:schemeClr>
                    </a:solidFill>
                  </a:tcPr>
                </a:tc>
                <a:tc>
                  <a:txBody>
                    <a:bodyPr/>
                    <a:lstStyle/>
                    <a:p>
                      <a:endParaRPr lang="en-US" sz="200" dirty="0"/>
                    </a:p>
                  </a:txBody>
                  <a:tcPr>
                    <a:solidFill>
                      <a:schemeClr val="accent2">
                        <a:lumMod val="40000"/>
                        <a:lumOff val="60000"/>
                      </a:schemeClr>
                    </a:solidFill>
                  </a:tcPr>
                </a:tc>
                <a:tc>
                  <a:txBody>
                    <a:bodyPr/>
                    <a:lstStyle/>
                    <a:p>
                      <a:endParaRPr lang="en-US" sz="200" dirty="0"/>
                    </a:p>
                  </a:txBody>
                  <a:tcPr>
                    <a:solidFill>
                      <a:schemeClr val="accent2">
                        <a:lumMod val="40000"/>
                        <a:lumOff val="60000"/>
                      </a:schemeClr>
                    </a:solidFill>
                  </a:tcPr>
                </a:tc>
                <a:tc>
                  <a:txBody>
                    <a:bodyPr/>
                    <a:lstStyle/>
                    <a:p>
                      <a:endParaRPr lang="en-US" sz="200" dirty="0"/>
                    </a:p>
                  </a:txBody>
                  <a:tcPr>
                    <a:solidFill>
                      <a:schemeClr val="accent2">
                        <a:lumMod val="40000"/>
                        <a:lumOff val="60000"/>
                      </a:schemeClr>
                    </a:solidFill>
                  </a:tcPr>
                </a:tc>
                <a:tc>
                  <a:txBody>
                    <a:bodyPr/>
                    <a:lstStyle/>
                    <a:p>
                      <a:endParaRPr lang="en-US" sz="200" dirty="0"/>
                    </a:p>
                  </a:txBody>
                  <a:tcPr>
                    <a:solidFill>
                      <a:schemeClr val="accent2">
                        <a:lumMod val="40000"/>
                        <a:lumOff val="60000"/>
                      </a:schemeClr>
                    </a:solidFill>
                  </a:tcPr>
                </a:tc>
              </a:tr>
              <a:tr h="0">
                <a:tc>
                  <a:txBody>
                    <a:bodyPr/>
                    <a:lstStyle/>
                    <a:p>
                      <a:endParaRPr lang="en-US" sz="200" dirty="0"/>
                    </a:p>
                  </a:txBody>
                  <a:tcPr>
                    <a:solidFill>
                      <a:schemeClr val="accent2">
                        <a:lumMod val="20000"/>
                        <a:lumOff val="80000"/>
                      </a:schemeClr>
                    </a:solidFill>
                  </a:tcPr>
                </a:tc>
                <a:tc>
                  <a:txBody>
                    <a:bodyPr/>
                    <a:lstStyle/>
                    <a:p>
                      <a:endParaRPr lang="en-US" sz="200" dirty="0"/>
                    </a:p>
                  </a:txBody>
                  <a:tcPr>
                    <a:solidFill>
                      <a:schemeClr val="accent2">
                        <a:lumMod val="20000"/>
                        <a:lumOff val="80000"/>
                      </a:schemeClr>
                    </a:solidFill>
                  </a:tcPr>
                </a:tc>
                <a:tc>
                  <a:txBody>
                    <a:bodyPr/>
                    <a:lstStyle/>
                    <a:p>
                      <a:endParaRPr lang="en-US" sz="200" dirty="0"/>
                    </a:p>
                  </a:txBody>
                  <a:tcPr>
                    <a:solidFill>
                      <a:schemeClr val="accent2">
                        <a:lumMod val="20000"/>
                        <a:lumOff val="80000"/>
                      </a:schemeClr>
                    </a:solidFill>
                  </a:tcPr>
                </a:tc>
                <a:tc>
                  <a:txBody>
                    <a:bodyPr/>
                    <a:lstStyle/>
                    <a:p>
                      <a:endParaRPr lang="en-US" sz="200" dirty="0"/>
                    </a:p>
                  </a:txBody>
                  <a:tcPr>
                    <a:solidFill>
                      <a:schemeClr val="accent2">
                        <a:lumMod val="20000"/>
                        <a:lumOff val="80000"/>
                      </a:schemeClr>
                    </a:solidFill>
                  </a:tcPr>
                </a:tc>
                <a:tc>
                  <a:txBody>
                    <a:bodyPr/>
                    <a:lstStyle/>
                    <a:p>
                      <a:endParaRPr lang="en-US" sz="200" dirty="0"/>
                    </a:p>
                  </a:txBody>
                  <a:tcPr>
                    <a:solidFill>
                      <a:schemeClr val="accent2">
                        <a:lumMod val="20000"/>
                        <a:lumOff val="80000"/>
                      </a:schemeClr>
                    </a:solidFill>
                  </a:tcPr>
                </a:tc>
              </a:tr>
              <a:tr h="0">
                <a:tc>
                  <a:txBody>
                    <a:bodyPr/>
                    <a:lstStyle/>
                    <a:p>
                      <a:endParaRPr lang="en-US" sz="200" dirty="0"/>
                    </a:p>
                  </a:txBody>
                  <a:tcPr>
                    <a:solidFill>
                      <a:schemeClr val="accent2">
                        <a:lumMod val="40000"/>
                        <a:lumOff val="60000"/>
                      </a:schemeClr>
                    </a:solidFill>
                  </a:tcPr>
                </a:tc>
                <a:tc>
                  <a:txBody>
                    <a:bodyPr/>
                    <a:lstStyle/>
                    <a:p>
                      <a:endParaRPr lang="en-US" sz="200" dirty="0"/>
                    </a:p>
                  </a:txBody>
                  <a:tcPr>
                    <a:solidFill>
                      <a:schemeClr val="accent2">
                        <a:lumMod val="40000"/>
                        <a:lumOff val="60000"/>
                      </a:schemeClr>
                    </a:solidFill>
                  </a:tcPr>
                </a:tc>
                <a:tc>
                  <a:txBody>
                    <a:bodyPr/>
                    <a:lstStyle/>
                    <a:p>
                      <a:endParaRPr lang="en-US" sz="200" dirty="0"/>
                    </a:p>
                  </a:txBody>
                  <a:tcPr>
                    <a:solidFill>
                      <a:schemeClr val="accent2">
                        <a:lumMod val="40000"/>
                        <a:lumOff val="60000"/>
                      </a:schemeClr>
                    </a:solidFill>
                  </a:tcPr>
                </a:tc>
                <a:tc>
                  <a:txBody>
                    <a:bodyPr/>
                    <a:lstStyle/>
                    <a:p>
                      <a:endParaRPr lang="en-US" sz="200" dirty="0"/>
                    </a:p>
                  </a:txBody>
                  <a:tcPr>
                    <a:solidFill>
                      <a:schemeClr val="accent2">
                        <a:lumMod val="40000"/>
                        <a:lumOff val="60000"/>
                      </a:schemeClr>
                    </a:solidFill>
                  </a:tcPr>
                </a:tc>
                <a:tc>
                  <a:txBody>
                    <a:bodyPr/>
                    <a:lstStyle/>
                    <a:p>
                      <a:endParaRPr lang="en-US" sz="200" dirty="0"/>
                    </a:p>
                  </a:txBody>
                  <a:tcPr>
                    <a:solidFill>
                      <a:schemeClr val="accent2">
                        <a:lumMod val="40000"/>
                        <a:lumOff val="60000"/>
                      </a:schemeClr>
                    </a:solidFill>
                  </a:tcPr>
                </a:tc>
              </a:tr>
              <a:tr h="0">
                <a:tc>
                  <a:txBody>
                    <a:bodyPr/>
                    <a:lstStyle/>
                    <a:p>
                      <a:endParaRPr lang="en-US" sz="200" dirty="0"/>
                    </a:p>
                  </a:txBody>
                  <a:tcPr>
                    <a:solidFill>
                      <a:schemeClr val="accent3">
                        <a:lumMod val="40000"/>
                        <a:lumOff val="60000"/>
                      </a:schemeClr>
                    </a:solidFill>
                  </a:tcPr>
                </a:tc>
                <a:tc>
                  <a:txBody>
                    <a:bodyPr/>
                    <a:lstStyle/>
                    <a:p>
                      <a:endParaRPr lang="en-US" sz="200" dirty="0"/>
                    </a:p>
                  </a:txBody>
                  <a:tcPr>
                    <a:solidFill>
                      <a:schemeClr val="accent3">
                        <a:lumMod val="40000"/>
                        <a:lumOff val="60000"/>
                      </a:schemeClr>
                    </a:solidFill>
                  </a:tcPr>
                </a:tc>
                <a:tc>
                  <a:txBody>
                    <a:bodyPr/>
                    <a:lstStyle/>
                    <a:p>
                      <a:endParaRPr lang="en-US" sz="200" dirty="0"/>
                    </a:p>
                  </a:txBody>
                  <a:tcPr>
                    <a:solidFill>
                      <a:schemeClr val="accent3">
                        <a:lumMod val="40000"/>
                        <a:lumOff val="60000"/>
                      </a:schemeClr>
                    </a:solidFill>
                  </a:tcPr>
                </a:tc>
                <a:tc>
                  <a:txBody>
                    <a:bodyPr/>
                    <a:lstStyle/>
                    <a:p>
                      <a:endParaRPr lang="en-US" sz="200" dirty="0"/>
                    </a:p>
                  </a:txBody>
                  <a:tcPr>
                    <a:solidFill>
                      <a:schemeClr val="accent3">
                        <a:lumMod val="40000"/>
                        <a:lumOff val="60000"/>
                      </a:schemeClr>
                    </a:solidFill>
                  </a:tcPr>
                </a:tc>
                <a:tc>
                  <a:txBody>
                    <a:bodyPr/>
                    <a:lstStyle/>
                    <a:p>
                      <a:endParaRPr lang="en-US" sz="200" dirty="0"/>
                    </a:p>
                  </a:txBody>
                  <a:tcPr>
                    <a:solidFill>
                      <a:schemeClr val="accent3">
                        <a:lumMod val="40000"/>
                        <a:lumOff val="60000"/>
                      </a:schemeClr>
                    </a:solidFill>
                  </a:tcPr>
                </a:tc>
              </a:tr>
              <a:tr h="0">
                <a:tc>
                  <a:txBody>
                    <a:bodyPr/>
                    <a:lstStyle/>
                    <a:p>
                      <a:endParaRPr lang="en-US" sz="200" dirty="0"/>
                    </a:p>
                  </a:txBody>
                  <a:tcPr>
                    <a:solidFill>
                      <a:schemeClr val="accent3">
                        <a:lumMod val="20000"/>
                        <a:lumOff val="80000"/>
                      </a:schemeClr>
                    </a:solidFill>
                  </a:tcPr>
                </a:tc>
                <a:tc>
                  <a:txBody>
                    <a:bodyPr/>
                    <a:lstStyle/>
                    <a:p>
                      <a:endParaRPr lang="en-US" sz="200" dirty="0"/>
                    </a:p>
                  </a:txBody>
                  <a:tcPr>
                    <a:solidFill>
                      <a:schemeClr val="accent3">
                        <a:lumMod val="20000"/>
                        <a:lumOff val="80000"/>
                      </a:schemeClr>
                    </a:solidFill>
                  </a:tcPr>
                </a:tc>
                <a:tc>
                  <a:txBody>
                    <a:bodyPr/>
                    <a:lstStyle/>
                    <a:p>
                      <a:endParaRPr lang="en-US" sz="200" dirty="0"/>
                    </a:p>
                  </a:txBody>
                  <a:tcPr>
                    <a:solidFill>
                      <a:schemeClr val="accent3">
                        <a:lumMod val="20000"/>
                        <a:lumOff val="80000"/>
                      </a:schemeClr>
                    </a:solidFill>
                  </a:tcPr>
                </a:tc>
                <a:tc>
                  <a:txBody>
                    <a:bodyPr/>
                    <a:lstStyle/>
                    <a:p>
                      <a:endParaRPr lang="en-US" sz="200" dirty="0"/>
                    </a:p>
                  </a:txBody>
                  <a:tcPr>
                    <a:solidFill>
                      <a:schemeClr val="accent3">
                        <a:lumMod val="20000"/>
                        <a:lumOff val="80000"/>
                      </a:schemeClr>
                    </a:solidFill>
                  </a:tcPr>
                </a:tc>
                <a:tc>
                  <a:txBody>
                    <a:bodyPr/>
                    <a:lstStyle/>
                    <a:p>
                      <a:endParaRPr lang="en-US" sz="200" dirty="0"/>
                    </a:p>
                  </a:txBody>
                  <a:tcPr>
                    <a:solidFill>
                      <a:schemeClr val="accent3">
                        <a:lumMod val="20000"/>
                        <a:lumOff val="80000"/>
                      </a:schemeClr>
                    </a:solidFill>
                  </a:tcPr>
                </a:tc>
              </a:tr>
              <a:tr h="0">
                <a:tc>
                  <a:txBody>
                    <a:bodyPr/>
                    <a:lstStyle/>
                    <a:p>
                      <a:endParaRPr lang="en-US" sz="200" dirty="0"/>
                    </a:p>
                  </a:txBody>
                  <a:tcPr>
                    <a:solidFill>
                      <a:schemeClr val="accent3">
                        <a:lumMod val="40000"/>
                        <a:lumOff val="60000"/>
                      </a:schemeClr>
                    </a:solidFill>
                  </a:tcPr>
                </a:tc>
                <a:tc>
                  <a:txBody>
                    <a:bodyPr/>
                    <a:lstStyle/>
                    <a:p>
                      <a:endParaRPr lang="en-US" sz="200" dirty="0"/>
                    </a:p>
                  </a:txBody>
                  <a:tcPr>
                    <a:solidFill>
                      <a:schemeClr val="accent3">
                        <a:lumMod val="40000"/>
                        <a:lumOff val="60000"/>
                      </a:schemeClr>
                    </a:solidFill>
                  </a:tcPr>
                </a:tc>
                <a:tc>
                  <a:txBody>
                    <a:bodyPr/>
                    <a:lstStyle/>
                    <a:p>
                      <a:endParaRPr lang="en-US" sz="200" dirty="0"/>
                    </a:p>
                  </a:txBody>
                  <a:tcPr>
                    <a:solidFill>
                      <a:schemeClr val="accent3">
                        <a:lumMod val="40000"/>
                        <a:lumOff val="60000"/>
                      </a:schemeClr>
                    </a:solidFill>
                  </a:tcPr>
                </a:tc>
                <a:tc>
                  <a:txBody>
                    <a:bodyPr/>
                    <a:lstStyle/>
                    <a:p>
                      <a:endParaRPr lang="en-US" sz="200" dirty="0"/>
                    </a:p>
                  </a:txBody>
                  <a:tcPr>
                    <a:solidFill>
                      <a:schemeClr val="accent3">
                        <a:lumMod val="40000"/>
                        <a:lumOff val="60000"/>
                      </a:schemeClr>
                    </a:solidFill>
                  </a:tcPr>
                </a:tc>
                <a:tc>
                  <a:txBody>
                    <a:bodyPr/>
                    <a:lstStyle/>
                    <a:p>
                      <a:endParaRPr lang="en-US" sz="200" dirty="0"/>
                    </a:p>
                  </a:txBody>
                  <a:tcPr>
                    <a:solidFill>
                      <a:schemeClr val="accent3">
                        <a:lumMod val="40000"/>
                        <a:lumOff val="60000"/>
                      </a:schemeClr>
                    </a:solidFill>
                  </a:tcPr>
                </a:tc>
              </a:tr>
            </a:tbl>
          </a:graphicData>
        </a:graphic>
      </p:graphicFrame>
      <p:sp>
        <p:nvSpPr>
          <p:cNvPr id="2065" name="Left Brace 2064"/>
          <p:cNvSpPr/>
          <p:nvPr/>
        </p:nvSpPr>
        <p:spPr>
          <a:xfrm>
            <a:off x="3819441" y="1958377"/>
            <a:ext cx="104858" cy="248944"/>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Left Brace 72"/>
          <p:cNvSpPr/>
          <p:nvPr/>
        </p:nvSpPr>
        <p:spPr>
          <a:xfrm>
            <a:off x="3818093" y="2321169"/>
            <a:ext cx="104858" cy="248944"/>
          </a:xfrm>
          <a:prstGeom prst="leftBrace">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Left Brace 73"/>
          <p:cNvSpPr/>
          <p:nvPr/>
        </p:nvSpPr>
        <p:spPr>
          <a:xfrm flipH="1">
            <a:off x="5467513" y="2692053"/>
            <a:ext cx="104858" cy="248944"/>
          </a:xfrm>
          <a:prstGeom prst="leftBrac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5" name="Curved Connector 74"/>
          <p:cNvCxnSpPr>
            <a:stCxn id="61" idx="1"/>
          </p:cNvCxnSpPr>
          <p:nvPr/>
        </p:nvCxnSpPr>
        <p:spPr>
          <a:xfrm rot="10800000">
            <a:off x="6100864" y="2942584"/>
            <a:ext cx="1016092" cy="420736"/>
          </a:xfrm>
          <a:prstGeom prst="curvedConnector2">
            <a:avLst/>
          </a:prstGeom>
          <a:ln w="28575">
            <a:solidFill>
              <a:schemeClr val="accent4">
                <a:lumMod val="75000"/>
              </a:schemeClr>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Curved Connector 79"/>
          <p:cNvCxnSpPr>
            <a:stCxn id="33" idx="0"/>
          </p:cNvCxnSpPr>
          <p:nvPr/>
        </p:nvCxnSpPr>
        <p:spPr>
          <a:xfrm rot="5400000" flipH="1" flipV="1">
            <a:off x="1740509" y="2412823"/>
            <a:ext cx="2073646" cy="1413698"/>
          </a:xfrm>
          <a:prstGeom prst="curvedConnector2">
            <a:avLst/>
          </a:prstGeom>
          <a:ln w="28575">
            <a:solidFill>
              <a:schemeClr val="accent3">
                <a:lumMod val="50000"/>
              </a:schemeClr>
            </a:solidFill>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Curved Connector 82"/>
          <p:cNvCxnSpPr/>
          <p:nvPr/>
        </p:nvCxnSpPr>
        <p:spPr>
          <a:xfrm rot="16200000" flipV="1">
            <a:off x="3546976" y="2650364"/>
            <a:ext cx="1581542" cy="1430719"/>
          </a:xfrm>
          <a:prstGeom prst="curvedConnector3">
            <a:avLst>
              <a:gd name="adj1" fmla="val 50000"/>
            </a:avLst>
          </a:prstGeom>
          <a:ln w="28575">
            <a:solidFill>
              <a:schemeClr val="accent3">
                <a:lumMod val="50000"/>
              </a:schemeClr>
            </a:solidFill>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Curved Connector 86"/>
          <p:cNvCxnSpPr/>
          <p:nvPr/>
        </p:nvCxnSpPr>
        <p:spPr>
          <a:xfrm flipH="1" flipV="1">
            <a:off x="6100864" y="2693640"/>
            <a:ext cx="138205" cy="124472"/>
          </a:xfrm>
          <a:prstGeom prst="curvedConnector4">
            <a:avLst>
              <a:gd name="adj1" fmla="val -417174"/>
              <a:gd name="adj2" fmla="val 823245"/>
            </a:avLst>
          </a:prstGeom>
          <a:ln w="28575">
            <a:solidFill>
              <a:schemeClr val="accent3">
                <a:lumMod val="50000"/>
              </a:schemeClr>
            </a:solidFill>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5490152" y="3323969"/>
            <a:ext cx="1465465" cy="577081"/>
          </a:xfrm>
          <a:prstGeom prst="rect">
            <a:avLst/>
          </a:prstGeom>
          <a:noFill/>
        </p:spPr>
        <p:txBody>
          <a:bodyPr wrap="none" rtlCol="0">
            <a:spAutoFit/>
          </a:bodyPr>
          <a:lstStyle/>
          <a:p>
            <a:pPr algn="ctr"/>
            <a:r>
              <a:rPr lang="da-DK" sz="1050" dirty="0" smtClean="0"/>
              <a:t>GBIF registers datasets </a:t>
            </a:r>
          </a:p>
          <a:p>
            <a:pPr algn="ctr"/>
            <a:r>
              <a:rPr lang="da-DK" sz="1050" dirty="0" smtClean="0"/>
              <a:t>without existing DOIs </a:t>
            </a:r>
          </a:p>
          <a:p>
            <a:pPr algn="ctr"/>
            <a:r>
              <a:rPr lang="da-DK" sz="1050" dirty="0" smtClean="0"/>
              <a:t>with DataCite Denmark</a:t>
            </a:r>
            <a:endParaRPr lang="en-GB" sz="1050" dirty="0"/>
          </a:p>
        </p:txBody>
      </p:sp>
      <p:grpSp>
        <p:nvGrpSpPr>
          <p:cNvPr id="54" name="Group 53"/>
          <p:cNvGrpSpPr/>
          <p:nvPr/>
        </p:nvGrpSpPr>
        <p:grpSpPr>
          <a:xfrm>
            <a:off x="1918044" y="4143262"/>
            <a:ext cx="290644" cy="275409"/>
            <a:chOff x="1918044" y="4143262"/>
            <a:chExt cx="290644" cy="275409"/>
          </a:xfrm>
        </p:grpSpPr>
        <p:pic>
          <p:nvPicPr>
            <p:cNvPr id="33" name="Picture 2" descr="Logo"/>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592" t="1297" r="68752" b="2285"/>
            <a:stretch/>
          </p:blipFill>
          <p:spPr bwMode="auto">
            <a:xfrm>
              <a:off x="1932277" y="4156495"/>
              <a:ext cx="276411" cy="248944"/>
            </a:xfrm>
            <a:prstGeom prst="rect">
              <a:avLst/>
            </a:prstGeom>
            <a:noFill/>
            <a:extLst>
              <a:ext uri="{909E8E84-426E-40dd-AFC4-6F175D3DCCD1}">
                <a14:hiddenFill xmlns:a14="http://schemas.microsoft.com/office/drawing/2010/main" xmlns="">
                  <a:solidFill>
                    <a:srgbClr val="FFFFFF"/>
                  </a:solidFill>
                </a14:hiddenFill>
              </a:ext>
            </a:extLst>
          </p:spPr>
        </p:pic>
        <p:sp>
          <p:nvSpPr>
            <p:cNvPr id="52" name="Oval 51"/>
            <p:cNvSpPr/>
            <p:nvPr/>
          </p:nvSpPr>
          <p:spPr>
            <a:xfrm>
              <a:off x="1918044" y="4143262"/>
              <a:ext cx="275747" cy="27540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p:cNvGrpSpPr/>
          <p:nvPr/>
        </p:nvGrpSpPr>
        <p:grpSpPr>
          <a:xfrm>
            <a:off x="4907785" y="4146947"/>
            <a:ext cx="290644" cy="275409"/>
            <a:chOff x="1918044" y="4143262"/>
            <a:chExt cx="290644" cy="275409"/>
          </a:xfrm>
        </p:grpSpPr>
        <p:pic>
          <p:nvPicPr>
            <p:cNvPr id="107" name="Picture 2" descr="Logo"/>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592" t="1297" r="68752" b="2285"/>
            <a:stretch/>
          </p:blipFill>
          <p:spPr bwMode="auto">
            <a:xfrm>
              <a:off x="1932277" y="4156495"/>
              <a:ext cx="276411" cy="248944"/>
            </a:xfrm>
            <a:prstGeom prst="rect">
              <a:avLst/>
            </a:prstGeom>
            <a:noFill/>
            <a:extLst>
              <a:ext uri="{909E8E84-426E-40dd-AFC4-6F175D3DCCD1}">
                <a14:hiddenFill xmlns:a14="http://schemas.microsoft.com/office/drawing/2010/main" xmlns="">
                  <a:solidFill>
                    <a:srgbClr val="FFFFFF"/>
                  </a:solidFill>
                </a14:hiddenFill>
              </a:ext>
            </a:extLst>
          </p:spPr>
        </p:pic>
        <p:sp>
          <p:nvSpPr>
            <p:cNvPr id="108" name="Oval 107"/>
            <p:cNvSpPr/>
            <p:nvPr/>
          </p:nvSpPr>
          <p:spPr>
            <a:xfrm>
              <a:off x="1918044" y="4143262"/>
              <a:ext cx="275747" cy="275409"/>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p:cNvGrpSpPr/>
          <p:nvPr/>
        </p:nvGrpSpPr>
        <p:grpSpPr>
          <a:xfrm>
            <a:off x="3477065" y="1945144"/>
            <a:ext cx="290644" cy="275409"/>
            <a:chOff x="1918044" y="4143262"/>
            <a:chExt cx="290644" cy="275409"/>
          </a:xfrm>
        </p:grpSpPr>
        <p:pic>
          <p:nvPicPr>
            <p:cNvPr id="110" name="Picture 2" descr="Logo"/>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592" t="1297" r="68752" b="2285"/>
            <a:stretch/>
          </p:blipFill>
          <p:spPr bwMode="auto">
            <a:xfrm>
              <a:off x="1932277" y="4156495"/>
              <a:ext cx="276411" cy="248944"/>
            </a:xfrm>
            <a:prstGeom prst="rect">
              <a:avLst/>
            </a:prstGeom>
            <a:noFill/>
            <a:extLst>
              <a:ext uri="{909E8E84-426E-40dd-AFC4-6F175D3DCCD1}">
                <a14:hiddenFill xmlns:a14="http://schemas.microsoft.com/office/drawing/2010/main" xmlns="">
                  <a:solidFill>
                    <a:srgbClr val="FFFFFF"/>
                  </a:solidFill>
                </a14:hiddenFill>
              </a:ext>
            </a:extLst>
          </p:spPr>
        </p:pic>
        <p:sp>
          <p:nvSpPr>
            <p:cNvPr id="111" name="Oval 110"/>
            <p:cNvSpPr/>
            <p:nvPr/>
          </p:nvSpPr>
          <p:spPr>
            <a:xfrm>
              <a:off x="1918044" y="4143262"/>
              <a:ext cx="275747" cy="27540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p:cNvGrpSpPr/>
          <p:nvPr/>
        </p:nvGrpSpPr>
        <p:grpSpPr>
          <a:xfrm>
            <a:off x="3469616" y="2307936"/>
            <a:ext cx="290644" cy="275409"/>
            <a:chOff x="1918044" y="4143262"/>
            <a:chExt cx="290644" cy="275409"/>
          </a:xfrm>
        </p:grpSpPr>
        <p:pic>
          <p:nvPicPr>
            <p:cNvPr id="113" name="Picture 2" descr="Logo"/>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592" t="1297" r="68752" b="2285"/>
            <a:stretch/>
          </p:blipFill>
          <p:spPr bwMode="auto">
            <a:xfrm>
              <a:off x="1932277" y="4156495"/>
              <a:ext cx="276411" cy="248944"/>
            </a:xfrm>
            <a:prstGeom prst="rect">
              <a:avLst/>
            </a:prstGeom>
            <a:noFill/>
            <a:extLst>
              <a:ext uri="{909E8E84-426E-40dd-AFC4-6F175D3DCCD1}">
                <a14:hiddenFill xmlns:a14="http://schemas.microsoft.com/office/drawing/2010/main" xmlns="">
                  <a:solidFill>
                    <a:srgbClr val="FFFFFF"/>
                  </a:solidFill>
                </a14:hiddenFill>
              </a:ext>
            </a:extLst>
          </p:spPr>
        </p:pic>
        <p:sp>
          <p:nvSpPr>
            <p:cNvPr id="114" name="Oval 113"/>
            <p:cNvSpPr/>
            <p:nvPr/>
          </p:nvSpPr>
          <p:spPr>
            <a:xfrm>
              <a:off x="1918044" y="4143262"/>
              <a:ext cx="275747" cy="275409"/>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p:cNvGrpSpPr/>
          <p:nvPr/>
        </p:nvGrpSpPr>
        <p:grpSpPr>
          <a:xfrm>
            <a:off x="5955542" y="2680407"/>
            <a:ext cx="290644" cy="275409"/>
            <a:chOff x="1918044" y="4143262"/>
            <a:chExt cx="290644" cy="275409"/>
          </a:xfrm>
        </p:grpSpPr>
        <p:pic>
          <p:nvPicPr>
            <p:cNvPr id="116" name="Picture 2" descr="Logo"/>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592" t="1297" r="68752" b="2285"/>
            <a:stretch/>
          </p:blipFill>
          <p:spPr bwMode="auto">
            <a:xfrm>
              <a:off x="1932277" y="4156495"/>
              <a:ext cx="276411" cy="248944"/>
            </a:xfrm>
            <a:prstGeom prst="rect">
              <a:avLst/>
            </a:prstGeom>
            <a:noFill/>
            <a:extLst>
              <a:ext uri="{909E8E84-426E-40dd-AFC4-6F175D3DCCD1}">
                <a14:hiddenFill xmlns:a14="http://schemas.microsoft.com/office/drawing/2010/main" xmlns="">
                  <a:solidFill>
                    <a:srgbClr val="FFFFFF"/>
                  </a:solidFill>
                </a14:hiddenFill>
              </a:ext>
            </a:extLst>
          </p:spPr>
        </p:pic>
        <p:sp>
          <p:nvSpPr>
            <p:cNvPr id="117" name="Oval 116"/>
            <p:cNvSpPr/>
            <p:nvPr/>
          </p:nvSpPr>
          <p:spPr>
            <a:xfrm>
              <a:off x="1918044" y="4143262"/>
              <a:ext cx="275747" cy="275409"/>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itle 1"/>
          <p:cNvSpPr txBox="1">
            <a:spLocks/>
          </p:cNvSpPr>
          <p:nvPr/>
        </p:nvSpPr>
        <p:spPr>
          <a:xfrm>
            <a:off x="457200" y="274639"/>
            <a:ext cx="8229600" cy="1143000"/>
          </a:xfrm>
          <a:prstGeom prst="rect">
            <a:avLst/>
          </a:prstGeom>
        </p:spPr>
        <p:txBody>
          <a:bodyPr vert="horz" lIns="0" tIns="45720" rIns="0" bIns="45720" rtlCol="0" anchor="t" anchorCtr="0">
            <a:normAutofit/>
          </a:bodyPr>
          <a:lstStyle>
            <a:lvl1pPr algn="l" defTabSz="457200" rtl="0" eaLnBrk="1" latinLnBrk="0" hangingPunct="1">
              <a:spcBef>
                <a:spcPct val="0"/>
              </a:spcBef>
              <a:buNone/>
              <a:defRPr sz="2800" b="1" kern="1200" cap="all">
                <a:solidFill>
                  <a:srgbClr val="339837"/>
                </a:solidFill>
                <a:latin typeface="Arial"/>
                <a:ea typeface="+mj-ea"/>
                <a:cs typeface="Arial"/>
              </a:defRPr>
            </a:lvl1pPr>
          </a:lstStyle>
          <a:p>
            <a:r>
              <a:rPr lang="da-DK" dirty="0" smtClean="0"/>
              <a:t>GBIF e ´Digital Object </a:t>
            </a:r>
            <a:r>
              <a:rPr lang="da-DK" dirty="0" err="1" smtClean="0"/>
              <a:t>Identifiers</a:t>
            </a:r>
            <a:r>
              <a:rPr lang="da-DK" dirty="0" smtClean="0"/>
              <a:t>´ (DOI)</a:t>
            </a:r>
            <a:endParaRPr lang="en-US" dirty="0"/>
          </a:p>
        </p:txBody>
      </p:sp>
    </p:spTree>
    <p:extLst>
      <p:ext uri="{BB962C8B-B14F-4D97-AF65-F5344CB8AC3E}">
        <p14:creationId xmlns:p14="http://schemas.microsoft.com/office/powerpoint/2010/main" val="342652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6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61" grpId="0" animBg="1"/>
      <p:bldP spid="2065" grpId="0" animBg="1"/>
      <p:bldP spid="73" grpId="0" animBg="1"/>
      <p:bldP spid="74" grpId="0" animBg="1"/>
      <p:bldP spid="10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10" descr="http://www.clker.com/cliparts/e/R/8/c/z/P/black-stick-man-h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601" y="3012087"/>
            <a:ext cx="304978" cy="727015"/>
          </a:xfrm>
          <a:prstGeom prst="rect">
            <a:avLst/>
          </a:prstGeom>
          <a:noFill/>
          <a:extLst>
            <a:ext uri="{909E8E84-426E-40dd-AFC4-6F175D3DCCD1}">
              <a14:hiddenFill xmlns:a14="http://schemas.microsoft.com/office/drawing/2010/main" xmlns="">
                <a:solidFill>
                  <a:srgbClr val="FFFFFF"/>
                </a:solidFill>
              </a14:hiddenFill>
            </a:ext>
          </a:extLst>
        </p:spPr>
      </p:pic>
      <p:cxnSp>
        <p:nvCxnSpPr>
          <p:cNvPr id="41" name="Curved Connector 40"/>
          <p:cNvCxnSpPr>
            <a:endCxn id="39" idx="3"/>
          </p:cNvCxnSpPr>
          <p:nvPr/>
        </p:nvCxnSpPr>
        <p:spPr>
          <a:xfrm rot="16200000" flipV="1">
            <a:off x="346844" y="3863330"/>
            <a:ext cx="1593904" cy="618434"/>
          </a:xfrm>
          <a:prstGeom prst="curvedConnector2">
            <a:avLst/>
          </a:prstGeom>
          <a:ln w="28575">
            <a:solidFill>
              <a:schemeClr val="accent3">
                <a:lumMod val="50000"/>
              </a:schemeClr>
            </a:solidFill>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125894" y="3882192"/>
            <a:ext cx="1077943" cy="688747"/>
          </a:xfrm>
          <a:prstGeom prst="rect">
            <a:avLst/>
          </a:prstGeom>
          <a:noFill/>
        </p:spPr>
        <p:txBody>
          <a:bodyPr wrap="square" rtlCol="0">
            <a:noAutofit/>
          </a:bodyPr>
          <a:lstStyle/>
          <a:p>
            <a:pPr algn="ctr"/>
            <a:r>
              <a:rPr lang="da-DK" sz="1050" dirty="0" smtClean="0"/>
              <a:t>User searches for data through GBIF.org</a:t>
            </a:r>
            <a:endParaRPr lang="en-GB" sz="1050" dirty="0"/>
          </a:p>
        </p:txBody>
      </p:sp>
      <p:grpSp>
        <p:nvGrpSpPr>
          <p:cNvPr id="26" name="Group 25"/>
          <p:cNvGrpSpPr/>
          <p:nvPr/>
        </p:nvGrpSpPr>
        <p:grpSpPr>
          <a:xfrm>
            <a:off x="7227441" y="5815136"/>
            <a:ext cx="1380401" cy="744467"/>
            <a:chOff x="5286481" y="5260932"/>
            <a:chExt cx="1380401" cy="744467"/>
          </a:xfrm>
        </p:grpSpPr>
        <p:sp>
          <p:nvSpPr>
            <p:cNvPr id="100" name="Rounded Rectangle 99"/>
            <p:cNvSpPr/>
            <p:nvPr/>
          </p:nvSpPr>
          <p:spPr>
            <a:xfrm>
              <a:off x="5286481" y="5260932"/>
              <a:ext cx="1380401" cy="74446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da-DK" sz="1600" dirty="0" smtClean="0"/>
                <a:t>DataCite Denmark</a:t>
              </a:r>
              <a:endParaRPr lang="en-US" sz="1600" dirty="0"/>
            </a:p>
          </p:txBody>
        </p:sp>
        <p:pic>
          <p:nvPicPr>
            <p:cNvPr id="101" name="Picture 2" descr="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92" t="1297" r="68752" b="2285"/>
            <a:stretch/>
          </p:blipFill>
          <p:spPr bwMode="auto">
            <a:xfrm>
              <a:off x="6347573" y="5722424"/>
              <a:ext cx="276411" cy="248944"/>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17" name="TextBox 116"/>
          <p:cNvSpPr txBox="1"/>
          <p:nvPr/>
        </p:nvSpPr>
        <p:spPr>
          <a:xfrm>
            <a:off x="516979" y="5013275"/>
            <a:ext cx="5185097" cy="1538883"/>
          </a:xfrm>
          <a:prstGeom prst="rect">
            <a:avLst/>
          </a:prstGeom>
          <a:solidFill>
            <a:schemeClr val="bg1"/>
          </a:solidFill>
          <a:ln>
            <a:solidFill>
              <a:schemeClr val="tx1"/>
            </a:solidFill>
          </a:ln>
        </p:spPr>
        <p:txBody>
          <a:bodyPr wrap="square" rtlCol="0">
            <a:spAutoFit/>
          </a:bodyPr>
          <a:lstStyle/>
          <a:p>
            <a:pPr algn="ctr"/>
            <a:r>
              <a:rPr lang="da-DK" sz="1600" b="1" dirty="0" smtClean="0"/>
              <a:t>GBIF.org</a:t>
            </a:r>
          </a:p>
          <a:p>
            <a:pPr algn="ctr"/>
            <a:endParaRPr lang="da-DK" b="1" dirty="0"/>
          </a:p>
          <a:p>
            <a:pPr algn="ctr"/>
            <a:endParaRPr lang="da-DK" sz="1600" b="1" dirty="0" smtClean="0"/>
          </a:p>
          <a:p>
            <a:pPr algn="ctr"/>
            <a:endParaRPr lang="da-DK" sz="1600" b="1" dirty="0"/>
          </a:p>
          <a:p>
            <a:pPr algn="ctr"/>
            <a:endParaRPr lang="da-DK" sz="1600" b="1" dirty="0" smtClean="0"/>
          </a:p>
          <a:p>
            <a:pPr algn="ctr"/>
            <a:endParaRPr lang="da-DK" sz="1200" dirty="0" smtClean="0"/>
          </a:p>
        </p:txBody>
      </p:sp>
      <p:pic>
        <p:nvPicPr>
          <p:cNvPr id="118" name="Picture 2" descr="http://www.tdwg.org/uploads/tx_tdwgbiodivprojects/GBIF_logo_short_for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1528" y="6116213"/>
            <a:ext cx="250243" cy="243048"/>
          </a:xfrm>
          <a:prstGeom prst="rect">
            <a:avLst/>
          </a:prstGeom>
          <a:noFill/>
          <a:extLst>
            <a:ext uri="{909E8E84-426E-40dd-AFC4-6F175D3DCCD1}">
              <a14:hiddenFill xmlns:a14="http://schemas.microsoft.com/office/drawing/2010/main" xmlns="">
                <a:solidFill>
                  <a:srgbClr val="FFFFFF"/>
                </a:solidFill>
              </a14:hiddenFill>
            </a:ext>
          </a:extLst>
        </p:spPr>
      </p:pic>
      <p:sp>
        <p:nvSpPr>
          <p:cNvPr id="120" name="Left Brace 119"/>
          <p:cNvSpPr/>
          <p:nvPr/>
        </p:nvSpPr>
        <p:spPr>
          <a:xfrm>
            <a:off x="1086874" y="5378002"/>
            <a:ext cx="104858" cy="248944"/>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Left Brace 120"/>
          <p:cNvSpPr/>
          <p:nvPr/>
        </p:nvSpPr>
        <p:spPr>
          <a:xfrm>
            <a:off x="1085526" y="5740794"/>
            <a:ext cx="104858" cy="248944"/>
          </a:xfrm>
          <a:prstGeom prst="leftBrace">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Left Brace 121"/>
          <p:cNvSpPr/>
          <p:nvPr/>
        </p:nvSpPr>
        <p:spPr>
          <a:xfrm flipH="1">
            <a:off x="2734946" y="6111678"/>
            <a:ext cx="104858" cy="248944"/>
          </a:xfrm>
          <a:prstGeom prst="leftBrac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3" name="Group 122"/>
          <p:cNvGrpSpPr/>
          <p:nvPr/>
        </p:nvGrpSpPr>
        <p:grpSpPr>
          <a:xfrm>
            <a:off x="744498" y="5364769"/>
            <a:ext cx="290644" cy="275409"/>
            <a:chOff x="1918044" y="4143262"/>
            <a:chExt cx="290644" cy="275409"/>
          </a:xfrm>
        </p:grpSpPr>
        <p:pic>
          <p:nvPicPr>
            <p:cNvPr id="124" name="Picture 2" descr="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92" t="1297" r="68752" b="2285"/>
            <a:stretch/>
          </p:blipFill>
          <p:spPr bwMode="auto">
            <a:xfrm>
              <a:off x="1932277" y="4156495"/>
              <a:ext cx="276411" cy="248944"/>
            </a:xfrm>
            <a:prstGeom prst="rect">
              <a:avLst/>
            </a:prstGeom>
            <a:noFill/>
            <a:extLst>
              <a:ext uri="{909E8E84-426E-40dd-AFC4-6F175D3DCCD1}">
                <a14:hiddenFill xmlns:a14="http://schemas.microsoft.com/office/drawing/2010/main" xmlns="">
                  <a:solidFill>
                    <a:srgbClr val="FFFFFF"/>
                  </a:solidFill>
                </a14:hiddenFill>
              </a:ext>
            </a:extLst>
          </p:spPr>
        </p:pic>
        <p:sp>
          <p:nvSpPr>
            <p:cNvPr id="125" name="Oval 124"/>
            <p:cNvSpPr/>
            <p:nvPr/>
          </p:nvSpPr>
          <p:spPr>
            <a:xfrm>
              <a:off x="1918044" y="4143262"/>
              <a:ext cx="275747" cy="27540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p:cNvGrpSpPr/>
          <p:nvPr/>
        </p:nvGrpSpPr>
        <p:grpSpPr>
          <a:xfrm>
            <a:off x="737049" y="5727561"/>
            <a:ext cx="290644" cy="275409"/>
            <a:chOff x="1918044" y="4143262"/>
            <a:chExt cx="290644" cy="275409"/>
          </a:xfrm>
        </p:grpSpPr>
        <p:pic>
          <p:nvPicPr>
            <p:cNvPr id="127" name="Picture 2" descr="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92" t="1297" r="68752" b="2285"/>
            <a:stretch/>
          </p:blipFill>
          <p:spPr bwMode="auto">
            <a:xfrm>
              <a:off x="1932277" y="4156495"/>
              <a:ext cx="276411" cy="248944"/>
            </a:xfrm>
            <a:prstGeom prst="rect">
              <a:avLst/>
            </a:prstGeom>
            <a:noFill/>
            <a:extLst>
              <a:ext uri="{909E8E84-426E-40dd-AFC4-6F175D3DCCD1}">
                <a14:hiddenFill xmlns:a14="http://schemas.microsoft.com/office/drawing/2010/main" xmlns="">
                  <a:solidFill>
                    <a:srgbClr val="FFFFFF"/>
                  </a:solidFill>
                </a14:hiddenFill>
              </a:ext>
            </a:extLst>
          </p:spPr>
        </p:pic>
        <p:sp>
          <p:nvSpPr>
            <p:cNvPr id="128" name="Oval 127"/>
            <p:cNvSpPr/>
            <p:nvPr/>
          </p:nvSpPr>
          <p:spPr>
            <a:xfrm>
              <a:off x="1918044" y="4143262"/>
              <a:ext cx="275747" cy="275409"/>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28"/>
          <p:cNvGrpSpPr/>
          <p:nvPr/>
        </p:nvGrpSpPr>
        <p:grpSpPr>
          <a:xfrm>
            <a:off x="3222975" y="6100032"/>
            <a:ext cx="290644" cy="275409"/>
            <a:chOff x="1918044" y="4143262"/>
            <a:chExt cx="290644" cy="275409"/>
          </a:xfrm>
        </p:grpSpPr>
        <p:pic>
          <p:nvPicPr>
            <p:cNvPr id="130" name="Picture 2" descr="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92" t="1297" r="68752" b="2285"/>
            <a:stretch/>
          </p:blipFill>
          <p:spPr bwMode="auto">
            <a:xfrm>
              <a:off x="1932277" y="4156495"/>
              <a:ext cx="276411" cy="248944"/>
            </a:xfrm>
            <a:prstGeom prst="rect">
              <a:avLst/>
            </a:prstGeom>
            <a:noFill/>
            <a:extLst>
              <a:ext uri="{909E8E84-426E-40dd-AFC4-6F175D3DCCD1}">
                <a14:hiddenFill xmlns:a14="http://schemas.microsoft.com/office/drawing/2010/main" xmlns="">
                  <a:solidFill>
                    <a:srgbClr val="FFFFFF"/>
                  </a:solidFill>
                </a14:hiddenFill>
              </a:ext>
            </a:extLst>
          </p:spPr>
        </p:pic>
        <p:sp>
          <p:nvSpPr>
            <p:cNvPr id="131" name="Oval 130"/>
            <p:cNvSpPr/>
            <p:nvPr/>
          </p:nvSpPr>
          <p:spPr>
            <a:xfrm>
              <a:off x="1918044" y="4143262"/>
              <a:ext cx="275747" cy="275409"/>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0485" y="5335368"/>
            <a:ext cx="1547813" cy="1103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46" name="Curved Connector 145"/>
          <p:cNvCxnSpPr>
            <a:stCxn id="100" idx="1"/>
            <a:endCxn id="135" idx="6"/>
          </p:cNvCxnSpPr>
          <p:nvPr/>
        </p:nvCxnSpPr>
        <p:spPr>
          <a:xfrm rot="10800000">
            <a:off x="5267769" y="5773600"/>
            <a:ext cx="1959673" cy="413770"/>
          </a:xfrm>
          <a:prstGeom prst="curvedConnector3">
            <a:avLst>
              <a:gd name="adj1" fmla="val 50000"/>
            </a:avLst>
          </a:prstGeom>
          <a:ln w="28575">
            <a:solidFill>
              <a:schemeClr val="accent4">
                <a:lumMod val="75000"/>
              </a:schemeClr>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5748613" y="6186353"/>
            <a:ext cx="1358064" cy="415498"/>
          </a:xfrm>
          <a:prstGeom prst="rect">
            <a:avLst/>
          </a:prstGeom>
          <a:noFill/>
        </p:spPr>
        <p:txBody>
          <a:bodyPr wrap="none" rtlCol="0">
            <a:spAutoFit/>
          </a:bodyPr>
          <a:lstStyle/>
          <a:p>
            <a:pPr algn="ctr"/>
            <a:r>
              <a:rPr lang="da-DK" sz="1050" dirty="0" smtClean="0"/>
              <a:t>GBIF assigns DOIs to </a:t>
            </a:r>
          </a:p>
          <a:p>
            <a:pPr algn="ctr"/>
            <a:r>
              <a:rPr lang="da-DK" sz="1050" dirty="0"/>
              <a:t>d</a:t>
            </a:r>
            <a:r>
              <a:rPr lang="da-DK" sz="1050" dirty="0" smtClean="0"/>
              <a:t>ata downloads</a:t>
            </a:r>
            <a:endParaRPr lang="en-GB" sz="1050" dirty="0"/>
          </a:p>
        </p:txBody>
      </p:sp>
      <p:sp>
        <p:nvSpPr>
          <p:cNvPr id="2061" name="AutoShape 6" descr="data:image/jpeg;base64,/9j/4AAQSkZJRgABAQAAAQABAAD/2wCEAAkGBxQTEhUUExQVFRUVGB0YGBcYGBUeHhYZFRgXFxYXGhgdHCggHB4lGxcYLTEiJSorLi4uGCAzODMtNygtLisBCgoKDg0OGxAQGywkICYsLCwsLCwyLCwsLCwsLy8sLCwsLCwsLCwsLCwsLCwsLCwsLCwsLCwsLCwsLCwsLCwsLP/AABEIAG0BzAMBEQACEQEDEQH/xAAcAAACAgMBAQAAAAAAAAAAAAAABwUGAQIEAwj/xABKEAABAwIACgMJDgYCAgMAAAABAAIDBBEFBgcSITFBUWFxEyKBMjVCUnKRobGyFBcjNFRigpKTorPB0dIVFjNzwsNDUyTwJaPh/8QAGgEBAAMBAQEAAAAAAAAAAAAAAAMEBQIBBv/EADURAAIBAgIFCwUBAQEAAwAAAAABAgMEETEFEiFBURMUMjNhcYGRsdHwIlKhweFCNCMVkvH/2gAMAwEAAhEDEQA/AHigBACAEAIAQAgBACAEAIAQAgBACAEAIAQAgBACAEAIAQAgBACAEAIAQAgBAaySBoJcQANZJsB2oeNpLFkBW450kejPMh3MBP3tXpU0aE3uKNTSVvDfj3bf4RUuUWPwYJDzc0eq6kVq+JWemIbov8GjcozNsD+x7T+QXvNXxPFpiP2P8EhSY+0rtDukj8ptx52krh201kTw0pQlniu9e2JYaKujlbnRPa8b2kG3PcoJRcc0X6dSFRYwaZ0Lw7BACA5cKV7IInSyXzWWvYXOkgauZXUYuTwRxUqKnFylkjjwFjFBV5wiJuy1w4WNjqIG0LqdKUMyKhc062OpuJZRlgEAIAQAgBARGMGMUNHmdNnde9s1t+5te/nCkp0pTyIateNLDW3nRg7C0c0AqGZ3RkOOkWNmEg6Polcyg4y1WdwqRnHWWRXxlHot8v2ZU3NahX57S7fIPfHot8v2ZTm1Q955S7fIx75FFvl+zKc2qDnlLt8g98ii3y/ZlObVBzykHvk0W+X7MpzaoOd0zpwZj1STysijMme82bdhAvYnXyC5lbzisWdRuacpKKLOoSwCAEAIAQAgBACAEAIAQAgBACAEAIAQAgBACAEAIAQAgBACAEAIAQAgBACAreMuNsdNdjLSS+LsZ5R/IaeSnp0XPa8jOvNIQofTHbL07/YXdfhKeqeM9zpCT1WAGw8lg9etXIxjBbD5+pWq3EvqbfZ7IlqHEmoeM6Qshb883PmGjzkKOVxFZbS3T0XWksZ4RXb8/Z0fy5Qs0SVwLtzMz1dZecrUeUSVWVrHZKrt7MP6dUGKFFIc2OqcX6Rmkx5wI13Zmgrl16i2uJLHR9tN4RqPHhsx8sDwrsncoF4pWP4OBafOCR6l7G6W9HNTRE10JJ9+z3KzU0tRSSAuD4X7HA2vycNB5KdSjNcShKnVoS24xfzeW/FvHy5EdVYbBKBYfTGzmNHAa1WqW2+HkalrpP8AzW8/f3L61wIBBuDpBG0FVDZTxMoCAx7+IT8m+21S0OsRVveokKjAuFH00zZWa26x4zT3TTz9ditGcFOODMCjVdKamh3YPrWTRtljN2vFx+h4grKlFxeDPpqc1OKlHJnQvDsEAIAQAgF1lg1U3OT1MVy03mdpDKPiTGJfelvkS+3Io63W+RNa9QvH1YrMW8GCpqIoC4sEl+sBe2axztX0VeqS1YuRmUYa8lHj7F896xnyl32Y/cqnO3wL/MV9xj3q2fKXfZt/cvedvgOYr7g96pnyl32bf3Jzt8D3mK+4x71TPlLvsx+5OdvgOZLid2BMnTaeeOYTucYzfNLAL6CNd+K4ncuUXHA7p2ihJSxyLwqxbKdjNlFpqOZ0D45nyNAJzAzN6wDhpc8bDuUsaTksSKdZReBXZssrPApHHypWt9Aa5d8h2kbuOw5HZZJNlIztlP7F7yC4nPOXwNRljl+Sx/au/YnILiOcvgdEOWM+FSD6M36xrzkO0K5e9EvQ5WqRxtJHNFxzWuA+qc70Ll0JbjtXMd5b8D4fpqoXgmZJtIB6w5sNnDtCjlFxzJYzjLJkkuTsEAIAQAgBACAEAIAQAgBACAEAIAQAgBACAEAIAQAgKljpjP0A6GE/CkdZ3/WD/kfRr3KxRo631PIytIX/ACX/AJ0+lv7P6UfAeBpauTNZq1vedTb7TvJ3bfSrU6igtpi21tUuJ4R8X83lowlXw4NHQ0zA6cgZ8jtNr6Rfj80WA9cEYyq/VLI06talYrk6Kxlvb+fgpuEMISzOLpXueeJ0Dk3UOxWoxUcjIq1Z1XjN4/OBJYvYwCns10Mb2E3ccwZ/Y4nT2qOpS19uJZtbvkdjimu7ac/8dnMxka8Nc5+cL5pDCTewL75o82hdcnHVwOedVXU1k8MXj3eeQyMC4YkdmNqGNa5/cPjJex9rayLhh06LnSqM4LOJ9BQrzaSqra8mtqfsS9XSskaWSND2nWCLhRptPFFqcIzWrJYoWeN2KBp7yw3dDtGsx897eOzbvV6jX1tjzMC8sHS+uG2Pp/AxLxqNO4QzG8JOgn/iJ/x3jZr3pWo621Zntjeuk9SfR9P56DRBVA+gIHHv4hPyb7bVLQ6xFW96iXzeLXAeAzUw1DmaZIcxzR4wOfnt56BbiLbVenU1JLHJmLQoOrCTjmsP2SuTvGHoZOgkPwcp6pPgPOgdjtXO3FR3FLWWss0WLC41Jajyf4f99RqKgbgIAQAgBALrLBqpucnqYrlpvM7SGUfEmMTO9LfIl9uRR1ut8ia16hePqxd5PO+FNzd+E9XLjq383mfadbH5uY8Vlm2CAEAIAQAgPn/Kz3zm8mP8NquUugUq3TKgpCIyEPDIQGUPDZDw3ieWuDmktcNIcCQQd4I0hDwY+J2U2SMiKtJkj1CW3XZ5QHdDjr5qCdFPbEsU7lrZPzG5BM17Q9jg5rgC1wNwQdIIO0KsXU09qPRD0EAIAQAgBACAEB5zztY0ue5rWjW5xAA7SiWJ42ksWVzCGPlFFoEhlO6ME/e0N9KlVGbKk76jHfj3FcrMpj3ECGFrQTa7ySdJ8UWHpKlVut7Kc9JtvCEfMZSqmwCAEAIAQAgBACAEBGYxYVFNA6Q6XamDe46v15ArunDXlgVru4VCk5+XeKejppKmcNBzpJHXLjx0uceAWhJqEcdx8rThOvU1c29/qxmVZZg6jPRi5bYC/hvcQM53r5CypLGrPafSVNWytnqLL8t8RVVE7nuc95LnONyTtKvpJLBHzEpOTcpPFs816eGF6el7xGxYjfG2pls+5OawgFtgc3OIOs3BtsVSvWaeqja0dZQlFVZ7eC3F2oqKOJubExrG3vZoA0naqkpOW1mzTpwprCCwR0Lw7MOaCLEXB1jegFLjti97llzmD4GTufmO2s/McOS0aFXXW3M+cvrXkZ4x6L/HZ7FmycYdMjDTvN3Ri7CdrNVvom3YRuUFzTwesi/o241o8nLNZd38JbHv4hPyb7bVFQ6xFq96iRW8k2up5R/7FPd7vEo6Kzn4fsjcouL3QydOwfBynrAeA86T2O1878F3b1dZarzRHf22pLXWT9f6WzELGH3TDmPPw0QAdfW9upr/AMjx5qvXpajxWTL9lccrDCWa+YlpUBdBACAEAussGqm5yepiuWm8ztIZR8SYxM70t8iX25FHW63yJrbqF4+rF3k874U3N34T1cuOrfzeZ9p1sfm5jxWWbYIAQAgBACA+f8rPfObyY/w2q5S6BSrdMqAUhEXDJjgCCsqXx1DS5rYi8AOc3TnNGkg31EqOrJxWwkpQUngxptyb4N+Tf/bP+9V+VnxLPIQ4HJW5LKB46jZYjvZI4+h+cvVWkcu3gUTGjJpUUzTJEfdEY0nNFntG8s05w4jzKaNVPMr1KEo7VtKQFKVzYIeDDyUY1GGUUkrvgpT8GT/xyHwR81x2eNzKhrQxWKLNtV1XqvIciql8EAIAQAgBACAEBUsqPxB3ls9pTUOmUr/qX3oTzVcMJntB3TeY9a9Z4s0fRCzD6sEAIAQAgBACAEAIBbZR8IZ87YgerE258p+n0Nt5yrttHCOPE+c0vW1qqprJer/nqSmTbBmbG6oI0vOa3g1p63ncPuhcXM9uqWtEUMIOq9+xdy/voTuNdN0lO5lic4tAtbXfq/esO1Q0nhLEvXtPlKLjxw/n5E+FpHySLfSZP5nNaXyMZfW2xJA9V+HpVZ3MVkjXhoio0nKSXYdVNikynq4Gynpo5M4C7bAPaM4Bwubiwd5l467lB4bGSw0fGlXgp/Unj5rbt/JfgLalTNwygBACAjMY8GCpp5ItpF2nc9ulp8/oJXdOepJMguaKq03Dy7xP4GrzTzxy6RmO6w+bqePMStKcdaLR83QqOlUU+HxjTx5degmI1EN9tioUOsR9Be/88iuZJtdTyj/2Ka73eJS0VnPw/ZesI0LJonxSC7Xix/IjiDYjkqsZOLxRq1IRnFxlkxOOE2Daz50Z5CSM/kR5iOC0fpqwMD67ar2r8r5+RxYMr2TxMljN2vFxw3g8Qbg8lnSi4vBm/TqKpFSjkzqXJ2CAEAussGqm5yepiuWm8ztIZR8SYxM70t8iX25FHW63yJrXqF4+rF3k874U3N34T1cuOrfzeZ9p1sfm5jxWWbYIAQAgBACA+f8AKz3zm8mP8NquUugUq3TKgpCIYmRH47L/AGD7bFDXyJ7fpMdaqlsEAIBNZWcVWwPFVC20crrSNGpshuQ4DYHWPaOKtUZ47GUbinqvWQvQpiqbMcQQQbEaQRsI1FDw+kMV8Ke6aSGba9gzvKHVf94FUZrBtGtTnrRTK9jJlIp6Z7oo2OmlYS1wHVa1w0EFxFyeQKkhRctpDUuoweC2spVflNrX3zOjhGzNZnHtL7g+YKVUYoqSu6jy2ETJjjXO11UvYWt9kBd8nHgQuvV+5m0OOFc3VVS9pDvaBTk48DznFVf6ZYcEZT6hhAnYyZu0gZj+ejqnlYc1xKhF5E0L6a6SxGbgLDcNXH0kLrjU5p0OYdzhs9R2KtKLi8GaNOrGosYnDjvheSlpTLFm5wc0dYEizjY6AQuqcVKWDI7mq6dPWiK7DWOVTVRGKUR5pIPVaQbtNxpLirUaUYvFGRWuqlSOrLDAgWqQqM9WGxB3L05LgMolZuh+o796h5CBd/8Akq/Z5f0n8S8bJ6qo6OUR5uY53VaQbgtA1uO9R1aUYxxRasr2pWqassMiYxgxwhpXGMh0kotdoFgLi4u46NW66jhRlPbuJ7m/p0Xq5vgVCtygVL/6bY4hssM4+c6PQrCt4rMy6mla0uikvz88iMkxoq3a6h/Zmj1AKRUocCrK+uH/ALf49jEeMlWNVRJ2kH1he8lDgcq9uF/tktg/HupYfhM2UcRmnsc3R6Co5W8HlsLNLStePSwl+H+PYveAsPRVTbxmzh3TD3Tf1HEKrOm4Pabltd07hYxz3reSijLIlMOVOfUTP3yOtyBIHoAWnBYRSPjLmetVnLtY3sC0vRU8UfisaDztpPnus6bxk2fW29Pk6UYcEjqkjDhYgEXB072kEHsIHmXKeBK4p7GKbD9E6mrC97LRmXpG21Obn51gdV7bPyWjTkpwwXA+VuqcqFw5SWzWxXBrHEuk2OLHyRRUo6V0jgCTnNDBt1jSQLnsVZUGk3LYbD0lCU4wo/U34YEtX0crnF7KgssOqwxxuaDtvozzcbj+iijKOTRbqU6jetGeHZgmvf8AJ4xYXka1nSwvc5+2Fr3NA8Z2cGlum+jSRZeuC24PzOY15pLXjtf24tfnDyJdjrgHfvBHoOpRlpPEygBACASuNtL0dZO0as/OH0wH/wCS1KLxgmfMXcNWvJdvrtLpXVPSYEzjr6NjTzY9rT6lVisK+Haak5a1jj2I4sk2up5R/wCxdXe7xItFZz8P2MNUzYKxj3i97qhzmD4aK5b84eEzt2cRxKnoVdSWDyZTvLflYYrNfMCnZPMYegl6GQ2ilOi/gSageAOo8bcVZuKWstZZooWNxyctR5P8P+jYWebYIAQC6ywaqbnJ6mK5abzO0hlHxJjEvvS3yJfbkUdbrfImtuoXj6sXeTzvhTc3fhPVy46t/N5n2nWx+bmPFZZtggBACAEAID5/ys985vJj/DarlLoFKt0yoKQiGJkR+Oy/2D7bFDXyJ7fpMdaqlsEAICDx3oBPQVLLXPRlzfKj67PvNC7g8JJkdWOtBo+dArplmwQ8HTkbqc6iez/rmcByc1r/AFuKq119RftH9GHaUvKrg7oq9zwOrO1sg8odRw+6D9JTUXjEq3UcKmPEreD8FzT/ANGGSTixjiBzcBYdqkbSzK8YSl0ViTLcRcIEX9zO+vCPQX3XHKw4knNqv2+hF4RwVNTkCaJ8ZOrOGg8naj2FdqSeRDOEodJYHKF0Rkxixht9HO2VpObqkb47No5jWOIXE4aywO6NV0p6y8RoZTZQ7BxcDdrnRkHeCQQfMq1HpmnfPGg33Cea4K6YeJ6NQ5Z6BDlmwcN69OG0W/Jgf/MP9p3tMUFx0C9ozr/B/o78qNDmzRTDU9pYebDcecO+6vLaWxo70tTwnGfFYeRUaSkkkNo2PefmtJtzsNCsNpZmXGEp7Ipvu2kvHilWHSIHdrox6C5R8tDiWFYXL/x6e5x1+CZof6sT2DeRo5Zw0eldxnGWTK9W3q0unFr5xOMLshOrB1c+GRskZs5p842tPArmUVJYM7pVZUpqcc18wHNg6sbNEyRup7QRwvrHYVmSjqvBn2NKoqkFNZMSTOsRfadPadK1cj4tfU1jvHsFkn3AIDSWJrhZwDhuIBHmKJ4HjimsGVzDeKDJHGWFxhm1gt0NJtbUNIvvHpU8K7WyW1Gdc6OjUevTerLs+egYmVeZTls8vwjZHBzZHdZtzZretp06xzSssZYxWw9sKmrSwqS2pvHF7VwzMYax1hgeYw10jmmzs2wA4Zx1nkkLeUljkLjSVKlLVSbfYerMd6MgEykX2GOTRzs23mKc3qcDpaTtn/r8P2LCxwIBBuDpBG0HUVAXk8dqMoeggFJlGbatdxYw+gj8lo23Vnz2kf8AofciYpj/APBP5n8dRP8A6PnAsw/4H4+oZJtdTyj/ANiXe7xGis5+H7GGqZsAgFXlIxd6KT3RGPg5T1wPBkO3k7133hX7arrLVeaMa+t9SWusnn3/AN9S0ZP8YvdMPRyG80QAN/DZqa/nsPn2qC4parxWTLllccpHVea/JbFXLoIBdZYNVNzk9TFctN5naQyj4kxiX3pb5EvtyKOt1vkTW3ULx9WKTBWEH08jJoyA9l7Ei40tLTo5Eq/OKksGZVObg1JFi98Wt8eP7MfqoebUyzzyrxRj3xa3x4/sx+q95tTPeeVewx741d48f2Y/Vec2pjnlTsD3xq7x4/sx+qc2pnvO6nFFixCxvqaqq6KZzC3o3O0NAN2lgGntKir0Ywhiie3uJznqvgMZUy8fP+VjvnN5Mf4bVcpdApVumVBSEQxMiPx2X+wfbYoa+RPb9JjrVUtggBAc+EP6Ul/Ed7JXqPHkfL0eoclfMdZHoEA3siY/8eo/uj2GqtXzRes+i+8uuFMA09Q+N88bZDFfNDtI62be7dR7ka1EpNZFiVOMmnJZEhGwNAAAAGoAWA7FydnPV4Shi/qSxs8p7W+sr1JvI5c4rNkDhzDeDqiF8MlTAQ4Ed205p8Fw3EFdxjNPFIhqVKM4uLkhGs1K8YpuEOR45PpxLg+HOAOaCzTp/puLW+gBUaqwmzbtHrUVj3eRyZTYGihcQ1oOezUB4y6odMiv0uRfehRNV0w2e0HdN5j1oeLNH0F7lZ4jfqhZuJ9VqrgbMhaNIa0HgAvMQkkc+E8FxVAa2ZgeGuzgDfWARp3jTqXUZuORHVowqpKaxw2nRDC1gDWNDWjUAAAOwLlvHMkjFRWCRrUVcbO7exnlOA9ZXqTeR5KcY9JpEbVYco3NLHzwua4WIzmkEFdqnNbUmVp3VtJOMpxw70KOpY1r3hpzmhxDTvaCQD2haKy2nyk0lJqOWLwNF6cDMyb1GdSuafAkIHJwDvWSqNysJ4n0miJ40HHg37i3q48x727WOcPqkj8ldTxSPnai1JNcG/wO+nkDmtcNTgCO0XWW1gz7WLxSZ6Lw6BACA4MJwQAGWZrLNaQXuAuGuFiL69I0W4ruLllEhqxpJa9RLYs+wSr7XNtV9HLYtQ+Q2Y7DUoektgzGapgaGxydQamOAI5adIHAFRypQltaLVK8rUlhF7ODGlgDDMdVEHsIzvCZcXadoI3bis+pTcHgz6O3uI1oay8VwJNcE4n8fps6ul+bmt8zAT6SVpW6wpo+cv5Y3EvBfgsLYs3AR4jO+tMCFBjjcfOBdUcLD5xPPJNrqeUf+xe3e7xOdFZz8P2MNUzYBAc9fRsmjdFILseLEfmNxGw8F7GTi8UczgpxcXkxMzxzYNrNHdRm7TskjO/gRoO4jgtJONWBgtTt6vavyhx4JwiyoiZLGbteL8QdRaeINx2LOlFxeDN2nUVSKkjrXJ2LrLBqpucnqYrlpvM7SGUfEmMS+9LfIl9uRR1ut8ia26hePqxcYhwtfXU7XtDmkuuHAEH4J50gq5XeEH83mdapOrFP5sY5v4LT/J4fs2fos3XlxZs8nDgjH8Fp/k8P2bP0TXlxY5OHBB/Baf5PD9mz9E15cRycOCD+C03yeH7Nn6Jry4scnHgj1psHQxnOjijY61rtY0G264COTebPVGKyR1Lk6Pn/ACs985vJj/DarlLoFKt0yoKQiGJkR+Oy/wBg+2xQ18ie36THWqpbBACAhsc63oaGpkvYiJwb5TxmM+84LqCxkkR1ZasGz5xAV4yzYIeDsyO02bQF3/ZK53Y0NZ62FVaz+o0LRfRj2nZjjjzFRfBtHSz27gGwZfUXu2ctZ4a15Ck5bdx7WuI09mbFVhjHCsqSc+ZzWnwI7sby0G7vpEqzGnGOSM+depPN+WwgwF2QYG4Q8NgvTk3CHLHLkp+ID+4/1hU6/TNix6nxZ6ZUPiDvLZ7SUOmeX/UvvQnmq6YTPaDum8x60OVmj6IWYfWAgITGTGWKkb1utIR1YxrPEnwRx9akp0nMqXV3Cgtu17kLnCuN1VOT8IY2+LHdvnd3R89uCuRowjuMGtf16m/BcFs/OZCHSbnSd5UpSe3abBDwyF6eGyHgwsmH9Kbyx7Kp3WaPoNDdXPv/AEVjHSj6Ksl3PPSD6ev7wcp6MsYIzNIU+TuJdu3z/uJfcR67paSPxo/gz9Hufu5qqV44TZu6Nq8pbx7Nnl/CfUJfBACAqWUpjzTNzQS0SAvtsFiATwuR6FZtsNcy9LKTorDLHb87xZK8fPGEPTCHoMkLTdri07wSD5wmGJ0m47U8BxYsvkZRsdUuJcGl5LtYbpLbnaQ22vSs2rg5tRPp7VzjQTqPbhj4f/goa2d08z3260ryQOL3dUekBaMUoxw4Hzk5OpNy3t+o0caaURYLfGPAjY36rmBUKTxq4n0FzDUtXFbkiDyTa6nlH/sUt3u8SporOfh+xhqmbAIAQFax6xe91QXYPho7lnzh4TO3ZxAU1CrqS25FS7t+VhszWXsUfJ7jD7nm6GQ2ilNtPgSag7gDoB7NytXFLWWKzRQsq/Jy1Xk/wxurPNoXWWDVTc5PUxXLTeZ2kMo+JMYmd6W+RL7cijrdb5E1r1C8fVi7yed8Kbm78J6uXHVv5vM+062Pzcx4rLNsEAIAQAgBAfP+VjvnN5Mf4bVcpdApVumVAKQiGJkR+Oy/2D7bFDXyJ7fpMdaqlsEAIBU5ZMYQc2jjNyCHzW2W/psPnzjybvVijH/RTuZ/5XiK4KwUzdjSSABcnQANpOgBDwfFXP8AwvBQtYvijDG7jK/bxGcSeQKppa8zSk+SpdwjZZXPc5zyXOcS5zjrJOkkq4ZbeO1mq9OWMXFrJi+VjZKmQxBwuI2gZ9jqzidDTwsezUoJ10tiLdOzcljJ4FrhybUDdbJH8XSP/wASFFy0ywrOlw/InKyMNkkaNTXuA5BxA9CuLIyJLBtGgXpwOXJT8QH9x/rCp1+mbFj1Piz0yofEHeWz2kodM8v+pfehPNV0wme0PdDmPWhzvPohZh9YcuE61sMUkrtTGl1t9hoHadHavYx1ngR1aipwc3uQj62sfNI6SQ3e83J9QHAbAtKKSWCPk6lSVSTnLNnmF0RFtxbxKfUMEkjujjdpaALucN+5o3HTyUFSuovBGla6NlWipyeC/L9i1Q4iUjRpEj+Jef8AGygdxM0Y6Kt1mm/H2wF7h+mbFUyxsFmtdYC5NhYbTpVym24pswLqEadaUY5JnCuyuMLJh/Tm8seyqV1mj6DQ3Vz7/wBHvlEwV0kImaOtF3XFh1+Y2PK68t54PV4nelrfXpqos4+hWMSMNCnnzXm0ctmu+a7wXemx58FPXp60dmaM3RtzyNXCWUvXcxqqgfUAgBAaTRNe0tcAWuBBB2g6CF6nhtR5KKksHkKDGPAElLIQQTGT1H7CNgJ2O5rSp1VNdp8rdWk6EsMNm5/N5DFSFUwh0TGKWBzU1DW2+DYQ6Q7LA3zebjo5X3KKrPUiW7Og61VLctr9vEt+UjDYZH7nYevJpf8ANZu+kfQCq9tTxeszU0lcaseSWbz7v6V3J7gjpqkSEdSHrc3nuB2a+wb1NcT1Y4cSlo6hylXWeUfXd7+ReMe/iE/JvttVSh1iNe96iRW8k2up5R/7FPd7vEo6Kzn4fsYapmwCAEAIBWZS8XOjf7pjHwchtIB4Lz4XJ3r5q/bVcVqvMyL631XrrJ59/wDfXvLHk7xj90RdDIfhYhrOt7NQdzGo9h2qC4parxWTLVnX146ss16EVlg1U3OT1MUlpvI9IZR8SYxL70t8iX25FHW63yJrbqF4+rF3k874U3N34T1cuOrfzeZ9p1sfm5jxWWbYIAQAgBACA+f8rPfObyY/w2q5S6BSrdMqCkIhiZEfjkv9g+2xQ18ie36THWqpbOaur4oW50sjI273ua0eclepN5HjaWYvMbMqcbWmOi67zo6YghreLQdLjz0c1NCi/wDRWqXCyiKWWVz3FziXOcSXOJuSTpJJVkpswEOS/ZKMWjPP7pkHwUB6t/Dl2W4N1883ioa08FgWLanrS1nkiz5aXkUsI2GbT2RvsuKHSZLeP6F3igCtGcdmCHtbPCX2zBKwvvqzQ9pdfsuvHkxHDWWPFH0qFnm4cmFcIsp4nyymzGC547gN5J0AcV7FNvBHM5qEdZnzpNKXOc463EuPNxJ/NaCMBvF4mAvTgc2Sn4gP7j/WFTr9M2LHqfFntlNZegfwcw/fA/NeUOmL9f8Ai/D1E61XjBZtZDhj5xfwsyphZIwgkgZ42sdbrNI2afONKz5xcXgz6ehWjVgpL4yLyiuIoZLbXMB+u0/ku6HTRX0l/wA78PUUgV4+aNl6csfNE9pjYWWzS0FttVrC3oWW89p9nBpxTWRvNM1jS5xDWtFyTqAGsoljsR7KSisXkJXC9WJp5ZBqe8kctnostOEdWKR8bXqcpVlNb2cq6IRhZMP6c3lj2VSus0fQaG6uff8Aouj2gggi4Ogg7QVWNhrHYxS42YANLLoBML+4O7ew8Rs3jtWjSqa67T5W+s3bz2dF5exYcS8axZsE7rEaI3nbuY479x26teuCtR/1E0NHaQypVX3P9P8AXuXpVTbBACAg8dqlrKOW/hjMA3l+j0C57FLQWM0U9ITUbeWO/Z5igK0j5cn8VMWX1Tw5wLYB3TtWdbwW7+J2c1DVqqCw3l6zs5V3i+jx49iLxhrC0GDocyNrQ8jqRjb89223E6SqsISqyxZsV69K0hqxW3cv2xZQxTVc9hd8spuT6ydzQPQLK83GEexGDFVK9Ti388hw4CwUymhbEzZpc7a5x1uP/uoBZs5ucsWfTUKMaMFBHBj38Qn5N9tq6odYiO96iRW8k2up5R/7FPd7vEo6Kzn4fsYapmwCAEAIDwraVksbo3jOY8EEcCvU2nijmUVJOLEtWwTYNrOqetGc5jjqkYd/Ai4PG/BacXGrAw5Rlb1e78onso+E2VMFHNH3L+k0bWnqZzTxBUNvBxlJMtXdRVIQku0suJnelvkS+3Ioa3W+RZtuoXj6sXeTzvhTc3fhPVy46t/N5n2nWx+bmPFZZtggBACAEAID5/ys985vJj/DarlLoFKt0yoKQiPWCdzDdjnMO9riD5wh5idP8VqP++f7WT9y8wXAYvizlcbm50k7TpPnXp4zKHhlDkt+JeIs1aQ94MVPrLyNLxujB1+Vq56lHOoo95LSoue3cPKgomQxtiiaGsYLNaNg/M8dqqNtvFmjFKKwRX8pGB3VNC8MF3xkStA1nMvnAcS0u7bLulLCRDcQ1oPAQoV0yjcIeFmwTjzWwMEbJA5jRZoe0OzQNQB124ElRulFvEljc1IrBM4MM4fqKsgzyF4GpugNbyaNF+OtdRgo5EVSrOfSZHBdkRuEORyZKD/4PKV/5H81Tr9M2LHqvFlhxiwf09NNENb2EN8oaW+kBRwlqyTJ60OUpuPFCDzSDYixGgg7CNYWgfNM3C9OWesTyDcEg7wSD5whzi08UWXFGhNT7qiuS50HVuT3TXsc3SdlwFHVlq4PtLVpTdbXjvcdnfjsK+WkEgggjQQdYI1gjepSg+02C9OSawTjNU07cyN/U2NcAQOW0cr2UcqUZbWWaN7WorVi9nB7TTCuMFRUC0sl2+KAA3tA19t17CnGORxXu61bZN7OG4jQpCsbIeDByYH4OcfPb7P/AOKndZo39DP6J9/6LsqptHPX0TJmOjkbnNdrHqI3Eb17GTi8UR1aUasXCaxTFbjJixJSknS+E6n7uDxsPHUfQr9Oqp958xd2M7d45x4+51Yv45ywAMkBljGq56zRwJ1jgfOvKlBS2rYya10lUpLVn9S/KLxg7Gammtmyta7xX9U+nX2XVSVKcc0bVK9oVejLbwexkuDdRlso2PNNU1MzIYonmNmnOtZpc7bnHRYD1lW6DhCOs3tMbSMK9aoqcIvBb92P8NKTFekpbPq52OcNOYSA2/k907/3QjrTnsgjyFjb0PqrSTfDd5ZsxhrH4AZlKzgHuFgB81n625L2FtvmK+lFhq0V4v8ASKhRUU9ZMQ3Oke43c9x0Di52wcPMFYlKNNbTNp06lxPZte9+/wA7hqYtYvR0jLDrSO7t9tJ4Dc3gqFWq5vsPorW1jQjgtr3smVEWiAx7+IT8m+21S0OsRVveokVvJNrqeUf+xT3e7xKOis5+H7GGqZsAgBACAEBW8eMXfdcHVA6aO7ozv8ZnbbzgKahV1JbcitdUOVhszWQmHSOzcwk2Dic07HGwdo2HQL8lpYbzFxeGA3sS+9LfIl9uRZ9brfI2LbqF4+rF3k874U3N34T1cuOrfzeZ9p1sfm5jxWWbYIAQAgBACATWUnFGsnrpZoYHSRuDLOaWeCxoOguvrG5WaU4qODZVqwk5YpFPkxTrm66SfsjcfUpdePEi5OXA8f5eq/ktR9jL+1NaPE51ZcGbR4t1h1UtR9lJ+YTXjxPNST3MkKXEXCD9VLIOLixvtOBXjqR4nXJTe4sGDcktU+3TSRRDhd7vMLD0rh147jtW0nmy8YAyb0dOQ5zTO8eFLYgHhGOr57niopVZMmhbwj2lwAUROZQAgFpjnk2Mj3TUeaC43dCTYEnWWHUL+KdHEalYp1sNkilWtcXrQ8hd1mAqmI2kp5m/QcR2OAIPnU6lF5MoypzjmmFJgaokNmQTOPCN/rtYI5JbzxU5vJMu2LOTOR7g+sPRsGnomm7ncHOGho5Enkop1l/ks0rJvbPLgaY6YmVDqt7qanvE5rLZpjABDQ0gAkeL6Up1Vq7WeXFtNzxgthCDEmv+TO+tF+9ScrDiV+a1vt9PcZOTTBs9PTyRzxmM9KXNBLTcFrRsJ2gqtWkpPFGjZ05wg1JYbS3KItlFxxxE6d7pqchsjtL2HQ158YHwXb9h4aSbFOthsZm3VjrvXhnwKDV4AqojZ8Eo4hpcPrNuFZU4vJmVO3qxzi/nceUWDZjqhlPKN/6L3WXEj5Ko8ovyZesm+B54pnvlicxpjzQXaLnOabW16gdir15xawTNPR1CpCblKOCwJPG3EwVDjLCQyU9009y/jwdx2+lc0q2rseRLeaPVV68Nj/D/AKUGswHURGz4ZBxDSR9ZtwrSqReTMSpbVodKL9fQ8ocHzONmxSOPBjv0XrlFbyNUaktii/JllwJiLNIQZ/gmbRoLzyGpvM+ZRTuIro7S/b6LqTeNT6V+f4duN2KrzJH7lhuwRhpALRYtJ13Okm+tc0aywesyW+sJuUeRjsww3fsgv5UrP+h31o/3KXlqfEo//H3P2fle5bcQMFzwGYTRlgdmFty06W519RO8KvcTjLDBmrou3q0XLlFhjhw7S4qsa4IDDmgixFwdYO1A1iVPDGIkMl3QnoXbrXYfo+D2aOCsQuJLPaZVfRVOe2n9L/HkVKuxNq4/+MSDewg+g2PoVmNeD3mXU0bcQ/zj3Eb7jqI/AnZybIPUF3rQe9EHJ1obpLzAtqX6LVDuHwp9CfQuH4Pf/eWz6n/9jopMVquTuYHDi+zfXpXjrQW8kp2NeWUPPYWbBWTzSDUSX+ZH+bzp8wHNQTuvtRo0dE76r8F7l2oaKOFgZEwMaNg9Z3niVUlJyeLNenTjTjqxWCOheHYICHxvpHy0cscbc57gLAW02e0nXo1BSUZKM02V7qEp0ZRitpBZOcDz05n6aMszszNuWm+bn31E7x51NczjLDVZU0fQqU9bXWGOH7LqqppggBACAEAIBb4+4mSPm6eljz+k/qMBaLO8cXIGnbx07VdoV0lqyZm3VrJy1oLPMsmK2D5I8HNikYWyBsgzbi93OeRpBtpBCgqyTqYrLYWreEo0VFrbtFgMS6/5M/60X71e5enxMxW1b7fT3D+TK/5M/wCtF+9OXp8fU95vW+309zH8l1/yZ/1ov3py9Pie83rfb6e5j+S6/wCTP+tF+9OXp8Rzer9vp7h/Jdf8mf8AWi/enL0+Pqe83q/b6e504MxPrmzROdTvDWyMcTnR6AHgk93uC5lWp6r2nUaFXWX071w9x2LNNYEAIAQAgBACAEAIAQAgBACAEAIAQAgBACAEAIAQAgBACAEAIAQAgBACAEAIAQAgBACAEAIAQAgBACAEAIAQAgBACAEAIAQAgBACAEAIAQAg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2" name="AutoShape 8" descr="data:image/jpeg;base64,/9j/4AAQSkZJRgABAQAAAQABAAD/2wCEAAkGBxQTEhUUExQVFRUVGB0YGBcYGBUeHhYZFRgXFxYXGhgdHCggHB4lGxcYLTEiJSorLi4uGCAzODMtNygtLisBCgoKDg0OGxAQGywkICYsLCwsLCwyLCwsLCwsLy8sLCwsLCwsLCwsLCwsLCwsLCwsLCwsLCwsLCwsLCwsLCwsLP/AABEIAG0BzAMBEQACEQEDEQH/xAAcAAACAgMBAQAAAAAAAAAAAAAABwUGAQIEAwj/xABKEAABAwIACgMJDgYCAgMAAAABAAIDBBEFBgcSITFBUWFxEyKBMjVCUnKRobGyFBcjNFRigpKTorPB0dIVFjNzwsNDUyTwJaPh/8QAGgEBAAMBAQEAAAAAAAAAAAAAAAMEBQIBBv/EADURAAIBAgIFCwUBAQEAAwAAAAABAgMEETEFEiFBURMUMjNhcYGRsdHwIlKhweFCNCMVkvH/2gAMAwEAAhEDEQA/AHigBACAEAIAQAgBACAEAIAQAgBACAEAIAQAgBACAEAIAQAgBACAEAIAQAgBAaySBoJcQANZJsB2oeNpLFkBW450kejPMh3MBP3tXpU0aE3uKNTSVvDfj3bf4RUuUWPwYJDzc0eq6kVq+JWemIbov8GjcozNsD+x7T+QXvNXxPFpiP2P8EhSY+0rtDukj8ptx52krh201kTw0pQlniu9e2JYaKujlbnRPa8b2kG3PcoJRcc0X6dSFRYwaZ0Lw7BACA5cKV7IInSyXzWWvYXOkgauZXUYuTwRxUqKnFylkjjwFjFBV5wiJuy1w4WNjqIG0LqdKUMyKhc062OpuJZRlgEAIAQAgBARGMGMUNHmdNnde9s1t+5te/nCkp0pTyIateNLDW3nRg7C0c0AqGZ3RkOOkWNmEg6Polcyg4y1WdwqRnHWWRXxlHot8v2ZU3NahX57S7fIPfHot8v2ZTm1Q955S7fIx75FFvl+zKc2qDnlLt8g98ii3y/ZlObVBzykHvk0W+X7MpzaoOd0zpwZj1STysijMme82bdhAvYnXyC5lbzisWdRuacpKKLOoSwCAEAIAQAgBACAEAIAQAgBACAEAIAQAgBACAEAIAQAgBACAEAIAQAgBACAreMuNsdNdjLSS+LsZ5R/IaeSnp0XPa8jOvNIQofTHbL07/YXdfhKeqeM9zpCT1WAGw8lg9etXIxjBbD5+pWq3EvqbfZ7IlqHEmoeM6Qshb883PmGjzkKOVxFZbS3T0XWksZ4RXb8/Z0fy5Qs0SVwLtzMz1dZecrUeUSVWVrHZKrt7MP6dUGKFFIc2OqcX6Rmkx5wI13Zmgrl16i2uJLHR9tN4RqPHhsx8sDwrsncoF4pWP4OBafOCR6l7G6W9HNTRE10JJ9+z3KzU0tRSSAuD4X7HA2vycNB5KdSjNcShKnVoS24xfzeW/FvHy5EdVYbBKBYfTGzmNHAa1WqW2+HkalrpP8AzW8/f3L61wIBBuDpBG0FVDZTxMoCAx7+IT8m+21S0OsRVveokKjAuFH00zZWa26x4zT3TTz9ditGcFOODMCjVdKamh3YPrWTRtljN2vFx+h4grKlFxeDPpqc1OKlHJnQvDsEAIAQAgF1lg1U3OT1MVy03mdpDKPiTGJfelvkS+3Io63W+RNa9QvH1YrMW8GCpqIoC4sEl+sBe2axztX0VeqS1YuRmUYa8lHj7F896xnyl32Y/cqnO3wL/MV9xj3q2fKXfZt/cvedvgOYr7g96pnyl32bf3Jzt8D3mK+4x71TPlLvsx+5OdvgOZLid2BMnTaeeOYTucYzfNLAL6CNd+K4ncuUXHA7p2ihJSxyLwqxbKdjNlFpqOZ0D45nyNAJzAzN6wDhpc8bDuUsaTksSKdZReBXZssrPApHHypWt9Aa5d8h2kbuOw5HZZJNlIztlP7F7yC4nPOXwNRljl+Sx/au/YnILiOcvgdEOWM+FSD6M36xrzkO0K5e9EvQ5WqRxtJHNFxzWuA+qc70Ll0JbjtXMd5b8D4fpqoXgmZJtIB6w5sNnDtCjlFxzJYzjLJkkuTsEAIAQAgBACAEAIAQAgBACAEAIAQAgBACAEAIAQAgKljpjP0A6GE/CkdZ3/WD/kfRr3KxRo631PIytIX/ACX/AJ0+lv7P6UfAeBpauTNZq1vedTb7TvJ3bfSrU6igtpi21tUuJ4R8X83lowlXw4NHQ0zA6cgZ8jtNr6Rfj80WA9cEYyq/VLI06talYrk6Kxlvb+fgpuEMISzOLpXueeJ0Dk3UOxWoxUcjIq1Z1XjN4/OBJYvYwCns10Mb2E3ccwZ/Y4nT2qOpS19uJZtbvkdjimu7ac/8dnMxka8Nc5+cL5pDCTewL75o82hdcnHVwOedVXU1k8MXj3eeQyMC4YkdmNqGNa5/cPjJex9rayLhh06LnSqM4LOJ9BQrzaSqra8mtqfsS9XSskaWSND2nWCLhRptPFFqcIzWrJYoWeN2KBp7yw3dDtGsx897eOzbvV6jX1tjzMC8sHS+uG2Pp/AxLxqNO4QzG8JOgn/iJ/x3jZr3pWo621Zntjeuk9SfR9P56DRBVA+gIHHv4hPyb7bVLQ6xFW96iXzeLXAeAzUw1DmaZIcxzR4wOfnt56BbiLbVenU1JLHJmLQoOrCTjmsP2SuTvGHoZOgkPwcp6pPgPOgdjtXO3FR3FLWWss0WLC41Jajyf4f99RqKgbgIAQAgBALrLBqpucnqYrlpvM7SGUfEmMTO9LfIl9uRR1ut8ia16hePqxd5PO+FNzd+E9XLjq383mfadbH5uY8Vlm2CAEAIAQAgPn/Kz3zm8mP8NquUugUq3TKgpCIyEPDIQGUPDZDw3ieWuDmktcNIcCQQd4I0hDwY+J2U2SMiKtJkj1CW3XZ5QHdDjr5qCdFPbEsU7lrZPzG5BM17Q9jg5rgC1wNwQdIIO0KsXU09qPRD0EAIAQAgBACAEB5zztY0ue5rWjW5xAA7SiWJ42ksWVzCGPlFFoEhlO6ME/e0N9KlVGbKk76jHfj3FcrMpj3ECGFrQTa7ySdJ8UWHpKlVut7Kc9JtvCEfMZSqmwCAEAIAQAgBACAEBGYxYVFNA6Q6XamDe46v15ArunDXlgVru4VCk5+XeKejppKmcNBzpJHXLjx0uceAWhJqEcdx8rThOvU1c29/qxmVZZg6jPRi5bYC/hvcQM53r5CypLGrPafSVNWytnqLL8t8RVVE7nuc95LnONyTtKvpJLBHzEpOTcpPFs816eGF6el7xGxYjfG2pls+5OawgFtgc3OIOs3BtsVSvWaeqja0dZQlFVZ7eC3F2oqKOJubExrG3vZoA0naqkpOW1mzTpwprCCwR0Lw7MOaCLEXB1jegFLjti97llzmD4GTufmO2s/McOS0aFXXW3M+cvrXkZ4x6L/HZ7FmycYdMjDTvN3Ri7CdrNVvom3YRuUFzTwesi/o241o8nLNZd38JbHv4hPyb7bVFQ6xFq96iRW8k2up5R/7FPd7vEo6Kzn4fsjcouL3QydOwfBynrAeA86T2O1878F3b1dZarzRHf22pLXWT9f6WzELGH3TDmPPw0QAdfW9upr/AMjx5qvXpajxWTL9lccrDCWa+YlpUBdBACAEAussGqm5yepiuWm8ztIZR8SYxM70t8iX25FHW63yJrbqF4+rF3k874U3N34T1cuOrfzeZ9p1sfm5jxWWbYIAQAgBACA+f8rPfObyY/w2q5S6BSrdMqAUhEXDJjgCCsqXx1DS5rYi8AOc3TnNGkg31EqOrJxWwkpQUngxptyb4N+Tf/bP+9V+VnxLPIQ4HJW5LKB46jZYjvZI4+h+cvVWkcu3gUTGjJpUUzTJEfdEY0nNFntG8s05w4jzKaNVPMr1KEo7VtKQFKVzYIeDDyUY1GGUUkrvgpT8GT/xyHwR81x2eNzKhrQxWKLNtV1XqvIciql8EAIAQAgBACAEBUsqPxB3ls9pTUOmUr/qX3oTzVcMJntB3TeY9a9Z4s0fRCzD6sEAIAQAgBACAEAIBbZR8IZ87YgerE258p+n0Nt5yrttHCOPE+c0vW1qqprJer/nqSmTbBmbG6oI0vOa3g1p63ncPuhcXM9uqWtEUMIOq9+xdy/voTuNdN0lO5lic4tAtbXfq/esO1Q0nhLEvXtPlKLjxw/n5E+FpHySLfSZP5nNaXyMZfW2xJA9V+HpVZ3MVkjXhoio0nKSXYdVNikynq4Gynpo5M4C7bAPaM4Bwubiwd5l467lB4bGSw0fGlXgp/Unj5rbt/JfgLalTNwygBACAjMY8GCpp5ItpF2nc9ulp8/oJXdOepJMguaKq03Dy7xP4GrzTzxy6RmO6w+bqePMStKcdaLR83QqOlUU+HxjTx5degmI1EN9tioUOsR9Be/88iuZJtdTyj/2Ka73eJS0VnPw/ZesI0LJonxSC7Xix/IjiDYjkqsZOLxRq1IRnFxlkxOOE2Daz50Z5CSM/kR5iOC0fpqwMD67ar2r8r5+RxYMr2TxMljN2vFxw3g8Qbg8lnSi4vBm/TqKpFSjkzqXJ2CAEAussGqm5yepiuWm8ztIZR8SYxM70t8iX25FHW63yJrXqF4+rF3k874U3N34T1cuOrfzeZ9p1sfm5jxWWbYIAQAgBACA+f8AKz3zm8mP8NquUugUq3TKgpCIYmRH47L/AGD7bFDXyJ7fpMdaqlsEAIBNZWcVWwPFVC20crrSNGpshuQ4DYHWPaOKtUZ47GUbinqvWQvQpiqbMcQQQbEaQRsI1FDw+kMV8Ke6aSGba9gzvKHVf94FUZrBtGtTnrRTK9jJlIp6Z7oo2OmlYS1wHVa1w0EFxFyeQKkhRctpDUuoweC2spVflNrX3zOjhGzNZnHtL7g+YKVUYoqSu6jy2ETJjjXO11UvYWt9kBd8nHgQuvV+5m0OOFc3VVS9pDvaBTk48DznFVf6ZYcEZT6hhAnYyZu0gZj+ejqnlYc1xKhF5E0L6a6SxGbgLDcNXH0kLrjU5p0OYdzhs9R2KtKLi8GaNOrGosYnDjvheSlpTLFm5wc0dYEizjY6AQuqcVKWDI7mq6dPWiK7DWOVTVRGKUR5pIPVaQbtNxpLirUaUYvFGRWuqlSOrLDAgWqQqM9WGxB3L05LgMolZuh+o796h5CBd/8Akq/Z5f0n8S8bJ6qo6OUR5uY53VaQbgtA1uO9R1aUYxxRasr2pWqassMiYxgxwhpXGMh0kotdoFgLi4u46NW66jhRlPbuJ7m/p0Xq5vgVCtygVL/6bY4hssM4+c6PQrCt4rMy6mla0uikvz88iMkxoq3a6h/Zmj1AKRUocCrK+uH/ALf49jEeMlWNVRJ2kH1he8lDgcq9uF/tktg/HupYfhM2UcRmnsc3R6Co5W8HlsLNLStePSwl+H+PYveAsPRVTbxmzh3TD3Tf1HEKrOm4Pabltd07hYxz3reSijLIlMOVOfUTP3yOtyBIHoAWnBYRSPjLmetVnLtY3sC0vRU8UfisaDztpPnus6bxk2fW29Pk6UYcEjqkjDhYgEXB072kEHsIHmXKeBK4p7GKbD9E6mrC97LRmXpG21Obn51gdV7bPyWjTkpwwXA+VuqcqFw5SWzWxXBrHEuk2OLHyRRUo6V0jgCTnNDBt1jSQLnsVZUGk3LYbD0lCU4wo/U34YEtX0crnF7KgssOqwxxuaDtvozzcbj+iijKOTRbqU6jetGeHZgmvf8AJ4xYXka1nSwvc5+2Fr3NA8Z2cGlum+jSRZeuC24PzOY15pLXjtf24tfnDyJdjrgHfvBHoOpRlpPEygBACASuNtL0dZO0as/OH0wH/wCS1KLxgmfMXcNWvJdvrtLpXVPSYEzjr6NjTzY9rT6lVisK+Haak5a1jj2I4sk2up5R/wCxdXe7xItFZz8P2MNUzYKxj3i97qhzmD4aK5b84eEzt2cRxKnoVdSWDyZTvLflYYrNfMCnZPMYegl6GQ2ilOi/gSageAOo8bcVZuKWstZZooWNxyctR5P8P+jYWebYIAQC6ywaqbnJ6mK5abzO0hlHxJjEvvS3yJfbkUdbrfImtuoXj6sXeTzvhTc3fhPVy46t/N5n2nWx+bmPFZZtggBACAEAID5/ys985vJj/DarlLoFKt0yoKQiGJkR+Oy/2D7bFDXyJ7fpMdaqlsEAICDx3oBPQVLLXPRlzfKj67PvNC7g8JJkdWOtBo+dArplmwQ8HTkbqc6iez/rmcByc1r/AFuKq119RftH9GHaUvKrg7oq9zwOrO1sg8odRw+6D9JTUXjEq3UcKmPEreD8FzT/ANGGSTixjiBzcBYdqkbSzK8YSl0ViTLcRcIEX9zO+vCPQX3XHKw4knNqv2+hF4RwVNTkCaJ8ZOrOGg8naj2FdqSeRDOEodJYHKF0Rkxixht9HO2VpObqkb47No5jWOIXE4aywO6NV0p6y8RoZTZQ7BxcDdrnRkHeCQQfMq1HpmnfPGg33Cea4K6YeJ6NQ5Z6BDlmwcN69OG0W/Jgf/MP9p3tMUFx0C9ozr/B/o78qNDmzRTDU9pYebDcecO+6vLaWxo70tTwnGfFYeRUaSkkkNo2PefmtJtzsNCsNpZmXGEp7Ipvu2kvHilWHSIHdrox6C5R8tDiWFYXL/x6e5x1+CZof6sT2DeRo5Zw0eldxnGWTK9W3q0unFr5xOMLshOrB1c+GRskZs5p842tPArmUVJYM7pVZUpqcc18wHNg6sbNEyRup7QRwvrHYVmSjqvBn2NKoqkFNZMSTOsRfadPadK1cj4tfU1jvHsFkn3AIDSWJrhZwDhuIBHmKJ4HjimsGVzDeKDJHGWFxhm1gt0NJtbUNIvvHpU8K7WyW1Gdc6OjUevTerLs+egYmVeZTls8vwjZHBzZHdZtzZretp06xzSssZYxWw9sKmrSwqS2pvHF7VwzMYax1hgeYw10jmmzs2wA4Zx1nkkLeUljkLjSVKlLVSbfYerMd6MgEykX2GOTRzs23mKc3qcDpaTtn/r8P2LCxwIBBuDpBG0HUVAXk8dqMoeggFJlGbatdxYw+gj8lo23Vnz2kf8AofciYpj/APBP5n8dRP8A6PnAsw/4H4+oZJtdTyj/ANiXe7xGis5+H7GGqZsAgFXlIxd6KT3RGPg5T1wPBkO3k7133hX7arrLVeaMa+t9SWusnn3/AN9S0ZP8YvdMPRyG80QAN/DZqa/nsPn2qC4parxWTLllccpHVea/JbFXLoIBdZYNVNzk9TFctN5naQyj4kxiX3pb5EvtyKOt1vkTW3ULx9WKTBWEH08jJoyA9l7Ei40tLTo5Eq/OKksGZVObg1JFi98Wt8eP7MfqoebUyzzyrxRj3xa3x4/sx+q95tTPeeVewx741d48f2Y/Vec2pjnlTsD3xq7x4/sx+qc2pnvO6nFFixCxvqaqq6KZzC3o3O0NAN2lgGntKir0Ywhiie3uJznqvgMZUy8fP+VjvnN5Mf4bVcpdApVumVBSEQxMiPx2X+wfbYoa+RPb9JjrVUtggBAc+EP6Ul/Ed7JXqPHkfL0eoclfMdZHoEA3siY/8eo/uj2GqtXzRes+i+8uuFMA09Q+N88bZDFfNDtI62be7dR7ka1EpNZFiVOMmnJZEhGwNAAAAGoAWA7FydnPV4Shi/qSxs8p7W+sr1JvI5c4rNkDhzDeDqiF8MlTAQ4Ed205p8Fw3EFdxjNPFIhqVKM4uLkhGs1K8YpuEOR45PpxLg+HOAOaCzTp/puLW+gBUaqwmzbtHrUVj3eRyZTYGihcQ1oOezUB4y6odMiv0uRfehRNV0w2e0HdN5j1oeLNH0F7lZ4jfqhZuJ9VqrgbMhaNIa0HgAvMQkkc+E8FxVAa2ZgeGuzgDfWARp3jTqXUZuORHVowqpKaxw2nRDC1gDWNDWjUAAAOwLlvHMkjFRWCRrUVcbO7exnlOA9ZXqTeR5KcY9JpEbVYco3NLHzwua4WIzmkEFdqnNbUmVp3VtJOMpxw70KOpY1r3hpzmhxDTvaCQD2haKy2nyk0lJqOWLwNF6cDMyb1GdSuafAkIHJwDvWSqNysJ4n0miJ40HHg37i3q48x727WOcPqkj8ldTxSPnai1JNcG/wO+nkDmtcNTgCO0XWW1gz7WLxSZ6Lw6BACA4MJwQAGWZrLNaQXuAuGuFiL69I0W4ruLllEhqxpJa9RLYs+wSr7XNtV9HLYtQ+Q2Y7DUoektgzGapgaGxydQamOAI5adIHAFRypQltaLVK8rUlhF7ODGlgDDMdVEHsIzvCZcXadoI3bis+pTcHgz6O3uI1oay8VwJNcE4n8fps6ul+bmt8zAT6SVpW6wpo+cv5Y3EvBfgsLYs3AR4jO+tMCFBjjcfOBdUcLD5xPPJNrqeUf+xe3e7xOdFZz8P2MNUzYBAc9fRsmjdFILseLEfmNxGw8F7GTi8UczgpxcXkxMzxzYNrNHdRm7TskjO/gRoO4jgtJONWBgtTt6vavyhx4JwiyoiZLGbteL8QdRaeINx2LOlFxeDN2nUVSKkjrXJ2LrLBqpucnqYrlpvM7SGUfEmMS+9LfIl9uRR1ut8ia26hePqxcYhwtfXU7XtDmkuuHAEH4J50gq5XeEH83mdapOrFP5sY5v4LT/J4fs2fos3XlxZs8nDgjH8Fp/k8P2bP0TXlxY5OHBB/Baf5PD9mz9E15cRycOCD+C03yeH7Nn6Jry4scnHgj1psHQxnOjijY61rtY0G264COTebPVGKyR1Lk6Pn/ACs985vJj/DarlLoFKt0yoKQiGJkR+Oy/wBg+2xQ18ie36THWqpbBACAhsc63oaGpkvYiJwb5TxmM+84LqCxkkR1ZasGz5xAV4yzYIeDsyO02bQF3/ZK53Y0NZ62FVaz+o0LRfRj2nZjjjzFRfBtHSz27gGwZfUXu2ctZ4a15Ck5bdx7WuI09mbFVhjHCsqSc+ZzWnwI7sby0G7vpEqzGnGOSM+depPN+WwgwF2QYG4Q8NgvTk3CHLHLkp+ID+4/1hU6/TNix6nxZ6ZUPiDvLZ7SUOmeX/UvvQnmq6YTPaDum8x60OVmj6IWYfWAgITGTGWKkb1utIR1YxrPEnwRx9akp0nMqXV3Cgtu17kLnCuN1VOT8IY2+LHdvnd3R89uCuRowjuMGtf16m/BcFs/OZCHSbnSd5UpSe3abBDwyF6eGyHgwsmH9Kbyx7Kp3WaPoNDdXPv/AEVjHSj6Ksl3PPSD6ev7wcp6MsYIzNIU+TuJdu3z/uJfcR67paSPxo/gz9Hufu5qqV44TZu6Nq8pbx7Nnl/CfUJfBACAqWUpjzTNzQS0SAvtsFiATwuR6FZtsNcy9LKTorDLHb87xZK8fPGEPTCHoMkLTdri07wSD5wmGJ0m47U8BxYsvkZRsdUuJcGl5LtYbpLbnaQ22vSs2rg5tRPp7VzjQTqPbhj4f/goa2d08z3260ryQOL3dUekBaMUoxw4Hzk5OpNy3t+o0caaURYLfGPAjY36rmBUKTxq4n0FzDUtXFbkiDyTa6nlH/sUt3u8SporOfh+xhqmbAIAQFax6xe91QXYPho7lnzh4TO3ZxAU1CrqS25FS7t+VhszWXsUfJ7jD7nm6GQ2ilNtPgSag7gDoB7NytXFLWWKzRQsq/Jy1Xk/wxurPNoXWWDVTc5PUxXLTeZ2kMo+JMYmd6W+RL7cijrdb5E1r1C8fVi7yed8Kbm78J6uXHVv5vM+062Pzcx4rLNsEAIAQAgBAfP+VjvnN5Mf4bVcpdApVumVAKQiGJkR+Oy/2D7bFDXyJ7fpMdaqlsEAIBU5ZMYQc2jjNyCHzW2W/psPnzjybvVijH/RTuZ/5XiK4KwUzdjSSABcnQANpOgBDwfFXP8AwvBQtYvijDG7jK/bxGcSeQKppa8zSk+SpdwjZZXPc5zyXOcS5zjrJOkkq4ZbeO1mq9OWMXFrJi+VjZKmQxBwuI2gZ9jqzidDTwsezUoJ10tiLdOzcljJ4FrhybUDdbJH8XSP/wASFFy0ywrOlw/InKyMNkkaNTXuA5BxA9CuLIyJLBtGgXpwOXJT8QH9x/rCp1+mbFj1Piz0yofEHeWz2kodM8v+pfehPNV0wme0PdDmPWhzvPohZh9YcuE61sMUkrtTGl1t9hoHadHavYx1ngR1aipwc3uQj62sfNI6SQ3e83J9QHAbAtKKSWCPk6lSVSTnLNnmF0RFtxbxKfUMEkjujjdpaALucN+5o3HTyUFSuovBGla6NlWipyeC/L9i1Q4iUjRpEj+Jef8AGygdxM0Y6Kt1mm/H2wF7h+mbFUyxsFmtdYC5NhYbTpVym24pswLqEadaUY5JnCuyuMLJh/Tm8seyqV1mj6DQ3Vz7/wBHvlEwV0kImaOtF3XFh1+Y2PK68t54PV4nelrfXpqos4+hWMSMNCnnzXm0ctmu+a7wXemx58FPXp60dmaM3RtzyNXCWUvXcxqqgfUAgBAaTRNe0tcAWuBBB2g6CF6nhtR5KKksHkKDGPAElLIQQTGT1H7CNgJ2O5rSp1VNdp8rdWk6EsMNm5/N5DFSFUwh0TGKWBzU1DW2+DYQ6Q7LA3zebjo5X3KKrPUiW7Og61VLctr9vEt+UjDYZH7nYevJpf8ANZu+kfQCq9tTxeszU0lcaseSWbz7v6V3J7gjpqkSEdSHrc3nuB2a+wb1NcT1Y4cSlo6hylXWeUfXd7+ReMe/iE/JvttVSh1iNe96iRW8k2up5R/7FPd7vEo6Kzn4fsYapmwCAEAIBWZS8XOjf7pjHwchtIB4Lz4XJ3r5q/bVcVqvMyL631XrrJ59/wDfXvLHk7xj90RdDIfhYhrOt7NQdzGo9h2qC4parxWTLVnX146ss16EVlg1U3OT1MUlpvI9IZR8SYxL70t8iX25FHW63yJrbqF4+rF3k874U3N34T1cuOrfzeZ9p1sfm5jxWWbYIAQAgBACA+f8rPfObyY/w2q5S6BSrdMqCkIhiZEfjkv9g+2xQ18ie36THWqpbOaur4oW50sjI273ua0eclepN5HjaWYvMbMqcbWmOi67zo6YghreLQdLjz0c1NCi/wDRWqXCyiKWWVz3FziXOcSXOJuSTpJJVkpswEOS/ZKMWjPP7pkHwUB6t/Dl2W4N1883ioa08FgWLanrS1nkiz5aXkUsI2GbT2RvsuKHSZLeP6F3igCtGcdmCHtbPCX2zBKwvvqzQ9pdfsuvHkxHDWWPFH0qFnm4cmFcIsp4nyymzGC547gN5J0AcV7FNvBHM5qEdZnzpNKXOc463EuPNxJ/NaCMBvF4mAvTgc2Sn4gP7j/WFTr9M2LHqfFntlNZegfwcw/fA/NeUOmL9f8Ai/D1E61XjBZtZDhj5xfwsyphZIwgkgZ42sdbrNI2afONKz5xcXgz6ehWjVgpL4yLyiuIoZLbXMB+u0/ku6HTRX0l/wA78PUUgV4+aNl6csfNE9pjYWWzS0FttVrC3oWW89p9nBpxTWRvNM1jS5xDWtFyTqAGsoljsR7KSisXkJXC9WJp5ZBqe8kctnostOEdWKR8bXqcpVlNb2cq6IRhZMP6c3lj2VSus0fQaG6uff8Aouj2gggi4Ogg7QVWNhrHYxS42YANLLoBML+4O7ew8Rs3jtWjSqa67T5W+s3bz2dF5exYcS8axZsE7rEaI3nbuY479x26teuCtR/1E0NHaQypVX3P9P8AXuXpVTbBACAg8dqlrKOW/hjMA3l+j0C57FLQWM0U9ITUbeWO/Z5igK0j5cn8VMWX1Tw5wLYB3TtWdbwW7+J2c1DVqqCw3l6zs5V3i+jx49iLxhrC0GDocyNrQ8jqRjb89223E6SqsISqyxZsV69K0hqxW3cv2xZQxTVc9hd8spuT6ydzQPQLK83GEexGDFVK9Ti388hw4CwUymhbEzZpc7a5x1uP/uoBZs5ucsWfTUKMaMFBHBj38Qn5N9tq6odYiO96iRW8k2up5R/7FPd7vEo6Kzn4fsYapmwCAEAIDwraVksbo3jOY8EEcCvU2nijmUVJOLEtWwTYNrOqetGc5jjqkYd/Ai4PG/BacXGrAw5Rlb1e78onso+E2VMFHNH3L+k0bWnqZzTxBUNvBxlJMtXdRVIQku0suJnelvkS+3Ioa3W+RZtuoXj6sXeTzvhTc3fhPVy46t/N5n2nWx+bmPFZZtggBACAEAID5/ys985vJj/DarlLoFKt0yoKQiPWCdzDdjnMO9riD5wh5idP8VqP++f7WT9y8wXAYvizlcbm50k7TpPnXp4zKHhlDkt+JeIs1aQ94MVPrLyNLxujB1+Vq56lHOoo95LSoue3cPKgomQxtiiaGsYLNaNg/M8dqqNtvFmjFKKwRX8pGB3VNC8MF3xkStA1nMvnAcS0u7bLulLCRDcQ1oPAQoV0yjcIeFmwTjzWwMEbJA5jRZoe0OzQNQB124ElRulFvEljc1IrBM4MM4fqKsgzyF4GpugNbyaNF+OtdRgo5EVSrOfSZHBdkRuEORyZKD/4PKV/5H81Tr9M2LHqvFlhxiwf09NNENb2EN8oaW+kBRwlqyTJ60OUpuPFCDzSDYixGgg7CNYWgfNM3C9OWesTyDcEg7wSD5whzi08UWXFGhNT7qiuS50HVuT3TXsc3SdlwFHVlq4PtLVpTdbXjvcdnfjsK+WkEgggjQQdYI1gjepSg+02C9OSawTjNU07cyN/U2NcAQOW0cr2UcqUZbWWaN7WorVi9nB7TTCuMFRUC0sl2+KAA3tA19t17CnGORxXu61bZN7OG4jQpCsbIeDByYH4OcfPb7P/AOKndZo39DP6J9/6LsqptHPX0TJmOjkbnNdrHqI3Eb17GTi8UR1aUasXCaxTFbjJixJSknS+E6n7uDxsPHUfQr9Oqp958xd2M7d45x4+51Yv45ywAMkBljGq56zRwJ1jgfOvKlBS2rYya10lUpLVn9S/KLxg7Gammtmyta7xX9U+nX2XVSVKcc0bVK9oVejLbwexkuDdRlso2PNNU1MzIYonmNmnOtZpc7bnHRYD1lW6DhCOs3tMbSMK9aoqcIvBb92P8NKTFekpbPq52OcNOYSA2/k907/3QjrTnsgjyFjb0PqrSTfDd5ZsxhrH4AZlKzgHuFgB81n625L2FtvmK+lFhq0V4v8ASKhRUU9ZMQ3Oke43c9x0Di52wcPMFYlKNNbTNp06lxPZte9+/wA7hqYtYvR0jLDrSO7t9tJ4Dc3gqFWq5vsPorW1jQjgtr3smVEWiAx7+IT8m+21S0OsRVveokVvJNrqeUf+xT3e7xKOis5+H7GGqZsAgBACAEBW8eMXfdcHVA6aO7ozv8ZnbbzgKahV1JbcitdUOVhszWQmHSOzcwk2Dic07HGwdo2HQL8lpYbzFxeGA3sS+9LfIl9uRZ9brfI2LbqF4+rF3k874U3N34T1cuOrfzeZ9p1sfm5jxWWbYIAQAgBACATWUnFGsnrpZoYHSRuDLOaWeCxoOguvrG5WaU4qODZVqwk5YpFPkxTrm66SfsjcfUpdePEi5OXA8f5eq/ktR9jL+1NaPE51ZcGbR4t1h1UtR9lJ+YTXjxPNST3MkKXEXCD9VLIOLixvtOBXjqR4nXJTe4sGDcktU+3TSRRDhd7vMLD0rh147jtW0nmy8YAyb0dOQ5zTO8eFLYgHhGOr57niopVZMmhbwj2lwAUROZQAgFpjnk2Mj3TUeaC43dCTYEnWWHUL+KdHEalYp1sNkilWtcXrQ8hd1mAqmI2kp5m/QcR2OAIPnU6lF5MoypzjmmFJgaokNmQTOPCN/rtYI5JbzxU5vJMu2LOTOR7g+sPRsGnomm7ncHOGho5Enkop1l/ks0rJvbPLgaY6YmVDqt7qanvE5rLZpjABDQ0gAkeL6Up1Vq7WeXFtNzxgthCDEmv+TO+tF+9ScrDiV+a1vt9PcZOTTBs9PTyRzxmM9KXNBLTcFrRsJ2gqtWkpPFGjZ05wg1JYbS3KItlFxxxE6d7pqchsjtL2HQ158YHwXb9h4aSbFOthsZm3VjrvXhnwKDV4AqojZ8Eo4hpcPrNuFZU4vJmVO3qxzi/nceUWDZjqhlPKN/6L3WXEj5Ko8ovyZesm+B54pnvlicxpjzQXaLnOabW16gdir15xawTNPR1CpCblKOCwJPG3EwVDjLCQyU9009y/jwdx2+lc0q2rseRLeaPVV68Nj/D/AKUGswHURGz4ZBxDSR9ZtwrSqReTMSpbVodKL9fQ8ocHzONmxSOPBjv0XrlFbyNUaktii/JllwJiLNIQZ/gmbRoLzyGpvM+ZRTuIro7S/b6LqTeNT6V+f4duN2KrzJH7lhuwRhpALRYtJ13Okm+tc0aywesyW+sJuUeRjsww3fsgv5UrP+h31o/3KXlqfEo//H3P2fle5bcQMFzwGYTRlgdmFty06W519RO8KvcTjLDBmrou3q0XLlFhjhw7S4qsa4IDDmgixFwdYO1A1iVPDGIkMl3QnoXbrXYfo+D2aOCsQuJLPaZVfRVOe2n9L/HkVKuxNq4/+MSDewg+g2PoVmNeD3mXU0bcQ/zj3Eb7jqI/AnZybIPUF3rQe9EHJ1obpLzAtqX6LVDuHwp9CfQuH4Pf/eWz6n/9jopMVquTuYHDi+zfXpXjrQW8kp2NeWUPPYWbBWTzSDUSX+ZH+bzp8wHNQTuvtRo0dE76r8F7l2oaKOFgZEwMaNg9Z3niVUlJyeLNenTjTjqxWCOheHYICHxvpHy0cscbc57gLAW02e0nXo1BSUZKM02V7qEp0ZRitpBZOcDz05n6aMszszNuWm+bn31E7x51NczjLDVZU0fQqU9bXWGOH7LqqppggBACAEAIBb4+4mSPm6eljz+k/qMBaLO8cXIGnbx07VdoV0lqyZm3VrJy1oLPMsmK2D5I8HNikYWyBsgzbi93OeRpBtpBCgqyTqYrLYWreEo0VFrbtFgMS6/5M/60X71e5enxMxW1b7fT3D+TK/5M/wCtF+9OXp8fU95vW+309zH8l1/yZ/1ov3py9Pie83rfb6e5j+S6/wCTP+tF+9OXp8Rzer9vp7h/Jdf8mf8AWi/enL0+Pqe83q/b6e504MxPrmzROdTvDWyMcTnR6AHgk93uC5lWp6r2nUaFXWX071w9x2LNNYEAIAQAgBACAEAIAQAgBACAEAIAQAgBACAEAIAQAgBACAEAIAQAgBACAEAIAQAgBACAEAIAQAgBACAEAIAQAgBACAEAIAQAgBACAEAIAQAg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4" name="AutoShape 10" descr="data:image/jpeg;base64,/9j/4AAQSkZJRgABAQAAAQABAAD/2wCEAAkGBxQTEhUUExQVFRUVGB0YGBcYGBUeHhYZFRgXFxYXGhgdHCggHB4lGxcYLTEiJSorLi4uGCAzODMtNygtLisBCgoKDg0OGxAQGywkICYsLCwsLCwyLCwsLCwsLy8sLCwsLCwsLCwsLCwsLCwsLCwsLCwsLCwsLCwsLCwsLCwsLP/AABEIAG0BzAMBEQACEQEDEQH/xAAcAAACAgMBAQAAAAAAAAAAAAAABwUGAQIEAwj/xABKEAABAwIACgMJDgYCAgMAAAABAAIDBBEFBgcSITFBUWFxEyKBMjVCUnKRobGyFBcjNFRigpKTorPB0dIVFjNzwsNDUyTwJaPh/8QAGgEBAAMBAQEAAAAAAAAAAAAAAAMEBQIBBv/EADURAAIBAgIFCwUBAQEAAwAAAAABAgMEETEFEiFBURMUMjNhcYGRsdHwIlKhweFCNCMVkvH/2gAMAwEAAhEDEQA/AHigBACAEAIAQAgBACAEAIAQAgBACAEAIAQAgBACAEAIAQAgBACAEAIAQAgBAaySBoJcQANZJsB2oeNpLFkBW450kejPMh3MBP3tXpU0aE3uKNTSVvDfj3bf4RUuUWPwYJDzc0eq6kVq+JWemIbov8GjcozNsD+x7T+QXvNXxPFpiP2P8EhSY+0rtDukj8ptx52krh201kTw0pQlniu9e2JYaKujlbnRPa8b2kG3PcoJRcc0X6dSFRYwaZ0Lw7BACA5cKV7IInSyXzWWvYXOkgauZXUYuTwRxUqKnFylkjjwFjFBV5wiJuy1w4WNjqIG0LqdKUMyKhc062OpuJZRlgEAIAQAgBARGMGMUNHmdNnde9s1t+5te/nCkp0pTyIateNLDW3nRg7C0c0AqGZ3RkOOkWNmEg6Polcyg4y1WdwqRnHWWRXxlHot8v2ZU3NahX57S7fIPfHot8v2ZTm1Q955S7fIx75FFvl+zKc2qDnlLt8g98ii3y/ZlObVBzykHvk0W+X7MpzaoOd0zpwZj1STysijMme82bdhAvYnXyC5lbzisWdRuacpKKLOoSwCAEAIAQAgBACAEAIAQAgBACAEAIAQAgBACAEAIAQAgBACAEAIAQAgBACAreMuNsdNdjLSS+LsZ5R/IaeSnp0XPa8jOvNIQofTHbL07/YXdfhKeqeM9zpCT1WAGw8lg9etXIxjBbD5+pWq3EvqbfZ7IlqHEmoeM6Qshb883PmGjzkKOVxFZbS3T0XWksZ4RXb8/Z0fy5Qs0SVwLtzMz1dZecrUeUSVWVrHZKrt7MP6dUGKFFIc2OqcX6Rmkx5wI13Zmgrl16i2uJLHR9tN4RqPHhsx8sDwrsncoF4pWP4OBafOCR6l7G6W9HNTRE10JJ9+z3KzU0tRSSAuD4X7HA2vycNB5KdSjNcShKnVoS24xfzeW/FvHy5EdVYbBKBYfTGzmNHAa1WqW2+HkalrpP8AzW8/f3L61wIBBuDpBG0FVDZTxMoCAx7+IT8m+21S0OsRVveokKjAuFH00zZWa26x4zT3TTz9ditGcFOODMCjVdKamh3YPrWTRtljN2vFx+h4grKlFxeDPpqc1OKlHJnQvDsEAIAQAgF1lg1U3OT1MVy03mdpDKPiTGJfelvkS+3Io63W+RNa9QvH1YrMW8GCpqIoC4sEl+sBe2axztX0VeqS1YuRmUYa8lHj7F896xnyl32Y/cqnO3wL/MV9xj3q2fKXfZt/cvedvgOYr7g96pnyl32bf3Jzt8D3mK+4x71TPlLvsx+5OdvgOZLid2BMnTaeeOYTucYzfNLAL6CNd+K4ncuUXHA7p2ihJSxyLwqxbKdjNlFpqOZ0D45nyNAJzAzN6wDhpc8bDuUsaTksSKdZReBXZssrPApHHypWt9Aa5d8h2kbuOw5HZZJNlIztlP7F7yC4nPOXwNRljl+Sx/au/YnILiOcvgdEOWM+FSD6M36xrzkO0K5e9EvQ5WqRxtJHNFxzWuA+qc70Ll0JbjtXMd5b8D4fpqoXgmZJtIB6w5sNnDtCjlFxzJYzjLJkkuTsEAIAQAgBACAEAIAQAgBACAEAIAQAgBACAEAIAQAgKljpjP0A6GE/CkdZ3/WD/kfRr3KxRo631PIytIX/ACX/AJ0+lv7P6UfAeBpauTNZq1vedTb7TvJ3bfSrU6igtpi21tUuJ4R8X83lowlXw4NHQ0zA6cgZ8jtNr6Rfj80WA9cEYyq/VLI06talYrk6Kxlvb+fgpuEMISzOLpXueeJ0Dk3UOxWoxUcjIq1Z1XjN4/OBJYvYwCns10Mb2E3ccwZ/Y4nT2qOpS19uJZtbvkdjimu7ac/8dnMxka8Nc5+cL5pDCTewL75o82hdcnHVwOedVXU1k8MXj3eeQyMC4YkdmNqGNa5/cPjJex9rayLhh06LnSqM4LOJ9BQrzaSqra8mtqfsS9XSskaWSND2nWCLhRptPFFqcIzWrJYoWeN2KBp7yw3dDtGsx897eOzbvV6jX1tjzMC8sHS+uG2Pp/AxLxqNO4QzG8JOgn/iJ/x3jZr3pWo621Zntjeuk9SfR9P56DRBVA+gIHHv4hPyb7bVLQ6xFW96iXzeLXAeAzUw1DmaZIcxzR4wOfnt56BbiLbVenU1JLHJmLQoOrCTjmsP2SuTvGHoZOgkPwcp6pPgPOgdjtXO3FR3FLWWss0WLC41Jajyf4f99RqKgbgIAQAgBALrLBqpucnqYrlpvM7SGUfEmMTO9LfIl9uRR1ut8ia16hePqxd5PO+FNzd+E9XLjq383mfadbH5uY8Vlm2CAEAIAQAgPn/Kz3zm8mP8NquUugUq3TKgpCIyEPDIQGUPDZDw3ieWuDmktcNIcCQQd4I0hDwY+J2U2SMiKtJkj1CW3XZ5QHdDjr5qCdFPbEsU7lrZPzG5BM17Q9jg5rgC1wNwQdIIO0KsXU09qPRD0EAIAQAgBACAEB5zztY0ue5rWjW5xAA7SiWJ42ksWVzCGPlFFoEhlO6ME/e0N9KlVGbKk76jHfj3FcrMpj3ECGFrQTa7ySdJ8UWHpKlVut7Kc9JtvCEfMZSqmwCAEAIAQAgBACAEBGYxYVFNA6Q6XamDe46v15ArunDXlgVru4VCk5+XeKejppKmcNBzpJHXLjx0uceAWhJqEcdx8rThOvU1c29/qxmVZZg6jPRi5bYC/hvcQM53r5CypLGrPafSVNWytnqLL8t8RVVE7nuc95LnONyTtKvpJLBHzEpOTcpPFs816eGF6el7xGxYjfG2pls+5OawgFtgc3OIOs3BtsVSvWaeqja0dZQlFVZ7eC3F2oqKOJubExrG3vZoA0naqkpOW1mzTpwprCCwR0Lw7MOaCLEXB1jegFLjti97llzmD4GTufmO2s/McOS0aFXXW3M+cvrXkZ4x6L/HZ7FmycYdMjDTvN3Ri7CdrNVvom3YRuUFzTwesi/o241o8nLNZd38JbHv4hPyb7bVFQ6xFq96iRW8k2up5R/7FPd7vEo6Kzn4fsjcouL3QydOwfBynrAeA86T2O1878F3b1dZarzRHf22pLXWT9f6WzELGH3TDmPPw0QAdfW9upr/AMjx5qvXpajxWTL9lccrDCWa+YlpUBdBACAEAussGqm5yepiuWm8ztIZR8SYxM70t8iX25FHW63yJrbqF4+rF3k874U3N34T1cuOrfzeZ9p1sfm5jxWWbYIAQAgBACA+f8rPfObyY/w2q5S6BSrdMqAUhEXDJjgCCsqXx1DS5rYi8AOc3TnNGkg31EqOrJxWwkpQUngxptyb4N+Tf/bP+9V+VnxLPIQ4HJW5LKB46jZYjvZI4+h+cvVWkcu3gUTGjJpUUzTJEfdEY0nNFntG8s05w4jzKaNVPMr1KEo7VtKQFKVzYIeDDyUY1GGUUkrvgpT8GT/xyHwR81x2eNzKhrQxWKLNtV1XqvIciql8EAIAQAgBACAEBUsqPxB3ls9pTUOmUr/qX3oTzVcMJntB3TeY9a9Z4s0fRCzD6sEAIAQAgBACAEAIBbZR8IZ87YgerE258p+n0Nt5yrttHCOPE+c0vW1qqprJer/nqSmTbBmbG6oI0vOa3g1p63ncPuhcXM9uqWtEUMIOq9+xdy/voTuNdN0lO5lic4tAtbXfq/esO1Q0nhLEvXtPlKLjxw/n5E+FpHySLfSZP5nNaXyMZfW2xJA9V+HpVZ3MVkjXhoio0nKSXYdVNikynq4Gynpo5M4C7bAPaM4Bwubiwd5l467lB4bGSw0fGlXgp/Unj5rbt/JfgLalTNwygBACAjMY8GCpp5ItpF2nc9ulp8/oJXdOepJMguaKq03Dy7xP4GrzTzxy6RmO6w+bqePMStKcdaLR83QqOlUU+HxjTx5degmI1EN9tioUOsR9Be/88iuZJtdTyj/2Ka73eJS0VnPw/ZesI0LJonxSC7Xix/IjiDYjkqsZOLxRq1IRnFxlkxOOE2Daz50Z5CSM/kR5iOC0fpqwMD67ar2r8r5+RxYMr2TxMljN2vFxw3g8Qbg8lnSi4vBm/TqKpFSjkzqXJ2CAEAussGqm5yepiuWm8ztIZR8SYxM70t8iX25FHW63yJrXqF4+rF3k874U3N34T1cuOrfzeZ9p1sfm5jxWWbYIAQAgBACA+f8AKz3zm8mP8NquUugUq3TKgpCIYmRH47L/AGD7bFDXyJ7fpMdaqlsEAIBNZWcVWwPFVC20crrSNGpshuQ4DYHWPaOKtUZ47GUbinqvWQvQpiqbMcQQQbEaQRsI1FDw+kMV8Ke6aSGba9gzvKHVf94FUZrBtGtTnrRTK9jJlIp6Z7oo2OmlYS1wHVa1w0EFxFyeQKkhRctpDUuoweC2spVflNrX3zOjhGzNZnHtL7g+YKVUYoqSu6jy2ETJjjXO11UvYWt9kBd8nHgQuvV+5m0OOFc3VVS9pDvaBTk48DznFVf6ZYcEZT6hhAnYyZu0gZj+ejqnlYc1xKhF5E0L6a6SxGbgLDcNXH0kLrjU5p0OYdzhs9R2KtKLi8GaNOrGosYnDjvheSlpTLFm5wc0dYEizjY6AQuqcVKWDI7mq6dPWiK7DWOVTVRGKUR5pIPVaQbtNxpLirUaUYvFGRWuqlSOrLDAgWqQqM9WGxB3L05LgMolZuh+o796h5CBd/8Akq/Z5f0n8S8bJ6qo6OUR5uY53VaQbgtA1uO9R1aUYxxRasr2pWqassMiYxgxwhpXGMh0kotdoFgLi4u46NW66jhRlPbuJ7m/p0Xq5vgVCtygVL/6bY4hssM4+c6PQrCt4rMy6mla0uikvz88iMkxoq3a6h/Zmj1AKRUocCrK+uH/ALf49jEeMlWNVRJ2kH1he8lDgcq9uF/tktg/HupYfhM2UcRmnsc3R6Co5W8HlsLNLStePSwl+H+PYveAsPRVTbxmzh3TD3Tf1HEKrOm4Pabltd07hYxz3reSijLIlMOVOfUTP3yOtyBIHoAWnBYRSPjLmetVnLtY3sC0vRU8UfisaDztpPnus6bxk2fW29Pk6UYcEjqkjDhYgEXB072kEHsIHmXKeBK4p7GKbD9E6mrC97LRmXpG21Obn51gdV7bPyWjTkpwwXA+VuqcqFw5SWzWxXBrHEuk2OLHyRRUo6V0jgCTnNDBt1jSQLnsVZUGk3LYbD0lCU4wo/U34YEtX0crnF7KgssOqwxxuaDtvozzcbj+iijKOTRbqU6jetGeHZgmvf8AJ4xYXka1nSwvc5+2Fr3NA8Z2cGlum+jSRZeuC24PzOY15pLXjtf24tfnDyJdjrgHfvBHoOpRlpPEygBACASuNtL0dZO0as/OH0wH/wCS1KLxgmfMXcNWvJdvrtLpXVPSYEzjr6NjTzY9rT6lVisK+Haak5a1jj2I4sk2up5R/wCxdXe7xItFZz8P2MNUzYKxj3i97qhzmD4aK5b84eEzt2cRxKnoVdSWDyZTvLflYYrNfMCnZPMYegl6GQ2ilOi/gSageAOo8bcVZuKWstZZooWNxyctR5P8P+jYWebYIAQC6ywaqbnJ6mK5abzO0hlHxJjEvvS3yJfbkUdbrfImtuoXj6sXeTzvhTc3fhPVy46t/N5n2nWx+bmPFZZtggBACAEAID5/ys985vJj/DarlLoFKt0yoKQiGJkR+Oy/2D7bFDXyJ7fpMdaqlsEAICDx3oBPQVLLXPRlzfKj67PvNC7g8JJkdWOtBo+dArplmwQ8HTkbqc6iez/rmcByc1r/AFuKq119RftH9GHaUvKrg7oq9zwOrO1sg8odRw+6D9JTUXjEq3UcKmPEreD8FzT/ANGGSTixjiBzcBYdqkbSzK8YSl0ViTLcRcIEX9zO+vCPQX3XHKw4knNqv2+hF4RwVNTkCaJ8ZOrOGg8naj2FdqSeRDOEodJYHKF0Rkxixht9HO2VpObqkb47No5jWOIXE4aywO6NV0p6y8RoZTZQ7BxcDdrnRkHeCQQfMq1HpmnfPGg33Cea4K6YeJ6NQ5Z6BDlmwcN69OG0W/Jgf/MP9p3tMUFx0C9ozr/B/o78qNDmzRTDU9pYebDcecO+6vLaWxo70tTwnGfFYeRUaSkkkNo2PefmtJtzsNCsNpZmXGEp7Ipvu2kvHilWHSIHdrox6C5R8tDiWFYXL/x6e5x1+CZof6sT2DeRo5Zw0eldxnGWTK9W3q0unFr5xOMLshOrB1c+GRskZs5p842tPArmUVJYM7pVZUpqcc18wHNg6sbNEyRup7QRwvrHYVmSjqvBn2NKoqkFNZMSTOsRfadPadK1cj4tfU1jvHsFkn3AIDSWJrhZwDhuIBHmKJ4HjimsGVzDeKDJHGWFxhm1gt0NJtbUNIvvHpU8K7WyW1Gdc6OjUevTerLs+egYmVeZTls8vwjZHBzZHdZtzZretp06xzSssZYxWw9sKmrSwqS2pvHF7VwzMYax1hgeYw10jmmzs2wA4Zx1nkkLeUljkLjSVKlLVSbfYerMd6MgEykX2GOTRzs23mKc3qcDpaTtn/r8P2LCxwIBBuDpBG0HUVAXk8dqMoeggFJlGbatdxYw+gj8lo23Vnz2kf8AofciYpj/APBP5n8dRP8A6PnAsw/4H4+oZJtdTyj/ANiXe7xGis5+H7GGqZsAgFXlIxd6KT3RGPg5T1wPBkO3k7133hX7arrLVeaMa+t9SWusnn3/AN9S0ZP8YvdMPRyG80QAN/DZqa/nsPn2qC4parxWTLllccpHVea/JbFXLoIBdZYNVNzk9TFctN5naQyj4kxiX3pb5EvtyKOt1vkTW3ULx9WKTBWEH08jJoyA9l7Ei40tLTo5Eq/OKksGZVObg1JFi98Wt8eP7MfqoebUyzzyrxRj3xa3x4/sx+q95tTPeeVewx741d48f2Y/Vec2pjnlTsD3xq7x4/sx+qc2pnvO6nFFixCxvqaqq6KZzC3o3O0NAN2lgGntKir0Ywhiie3uJznqvgMZUy8fP+VjvnN5Mf4bVcpdApVumVBSEQxMiPx2X+wfbYoa+RPb9JjrVUtggBAc+EP6Ul/Ed7JXqPHkfL0eoclfMdZHoEA3siY/8eo/uj2GqtXzRes+i+8uuFMA09Q+N88bZDFfNDtI62be7dR7ka1EpNZFiVOMmnJZEhGwNAAAAGoAWA7FydnPV4Shi/qSxs8p7W+sr1JvI5c4rNkDhzDeDqiF8MlTAQ4Ed205p8Fw3EFdxjNPFIhqVKM4uLkhGs1K8YpuEOR45PpxLg+HOAOaCzTp/puLW+gBUaqwmzbtHrUVj3eRyZTYGihcQ1oOezUB4y6odMiv0uRfehRNV0w2e0HdN5j1oeLNH0F7lZ4jfqhZuJ9VqrgbMhaNIa0HgAvMQkkc+E8FxVAa2ZgeGuzgDfWARp3jTqXUZuORHVowqpKaxw2nRDC1gDWNDWjUAAAOwLlvHMkjFRWCRrUVcbO7exnlOA9ZXqTeR5KcY9JpEbVYco3NLHzwua4WIzmkEFdqnNbUmVp3VtJOMpxw70KOpY1r3hpzmhxDTvaCQD2haKy2nyk0lJqOWLwNF6cDMyb1GdSuafAkIHJwDvWSqNysJ4n0miJ40HHg37i3q48x727WOcPqkj8ldTxSPnai1JNcG/wO+nkDmtcNTgCO0XWW1gz7WLxSZ6Lw6BACA4MJwQAGWZrLNaQXuAuGuFiL69I0W4ruLllEhqxpJa9RLYs+wSr7XNtV9HLYtQ+Q2Y7DUoektgzGapgaGxydQamOAI5adIHAFRypQltaLVK8rUlhF7ODGlgDDMdVEHsIzvCZcXadoI3bis+pTcHgz6O3uI1oay8VwJNcE4n8fps6ul+bmt8zAT6SVpW6wpo+cv5Y3EvBfgsLYs3AR4jO+tMCFBjjcfOBdUcLD5xPPJNrqeUf+xe3e7xOdFZz8P2MNUzYBAc9fRsmjdFILseLEfmNxGw8F7GTi8UczgpxcXkxMzxzYNrNHdRm7TskjO/gRoO4jgtJONWBgtTt6vavyhx4JwiyoiZLGbteL8QdRaeINx2LOlFxeDN2nUVSKkjrXJ2LrLBqpucnqYrlpvM7SGUfEmMS+9LfIl9uRR1ut8ia26hePqxcYhwtfXU7XtDmkuuHAEH4J50gq5XeEH83mdapOrFP5sY5v4LT/J4fs2fos3XlxZs8nDgjH8Fp/k8P2bP0TXlxY5OHBB/Baf5PD9mz9E15cRycOCD+C03yeH7Nn6Jry4scnHgj1psHQxnOjijY61rtY0G264COTebPVGKyR1Lk6Pn/ACs985vJj/DarlLoFKt0yoKQiGJkR+Oy/wBg+2xQ18ie36THWqpbBACAhsc63oaGpkvYiJwb5TxmM+84LqCxkkR1ZasGz5xAV4yzYIeDsyO02bQF3/ZK53Y0NZ62FVaz+o0LRfRj2nZjjjzFRfBtHSz27gGwZfUXu2ctZ4a15Ck5bdx7WuI09mbFVhjHCsqSc+ZzWnwI7sby0G7vpEqzGnGOSM+depPN+WwgwF2QYG4Q8NgvTk3CHLHLkp+ID+4/1hU6/TNix6nxZ6ZUPiDvLZ7SUOmeX/UvvQnmq6YTPaDum8x60OVmj6IWYfWAgITGTGWKkb1utIR1YxrPEnwRx9akp0nMqXV3Cgtu17kLnCuN1VOT8IY2+LHdvnd3R89uCuRowjuMGtf16m/BcFs/OZCHSbnSd5UpSe3abBDwyF6eGyHgwsmH9Kbyx7Kp3WaPoNDdXPv/AEVjHSj6Ksl3PPSD6ev7wcp6MsYIzNIU+TuJdu3z/uJfcR67paSPxo/gz9Hufu5qqV44TZu6Nq8pbx7Nnl/CfUJfBACAqWUpjzTNzQS0SAvtsFiATwuR6FZtsNcy9LKTorDLHb87xZK8fPGEPTCHoMkLTdri07wSD5wmGJ0m47U8BxYsvkZRsdUuJcGl5LtYbpLbnaQ22vSs2rg5tRPp7VzjQTqPbhj4f/goa2d08z3260ryQOL3dUekBaMUoxw4Hzk5OpNy3t+o0caaURYLfGPAjY36rmBUKTxq4n0FzDUtXFbkiDyTa6nlH/sUt3u8SporOfh+xhqmbAIAQFax6xe91QXYPho7lnzh4TO3ZxAU1CrqS25FS7t+VhszWXsUfJ7jD7nm6GQ2ilNtPgSag7gDoB7NytXFLWWKzRQsq/Jy1Xk/wxurPNoXWWDVTc5PUxXLTeZ2kMo+JMYmd6W+RL7cijrdb5E1r1C8fVi7yed8Kbm78J6uXHVv5vM+062Pzcx4rLNsEAIAQAgBAfP+VjvnN5Mf4bVcpdApVumVAKQiGJkR+Oy/2D7bFDXyJ7fpMdaqlsEAIBU5ZMYQc2jjNyCHzW2W/psPnzjybvVijH/RTuZ/5XiK4KwUzdjSSABcnQANpOgBDwfFXP8AwvBQtYvijDG7jK/bxGcSeQKppa8zSk+SpdwjZZXPc5zyXOcS5zjrJOkkq4ZbeO1mq9OWMXFrJi+VjZKmQxBwuI2gZ9jqzidDTwsezUoJ10tiLdOzcljJ4FrhybUDdbJH8XSP/wASFFy0ywrOlw/InKyMNkkaNTXuA5BxA9CuLIyJLBtGgXpwOXJT8QH9x/rCp1+mbFj1Piz0yofEHeWz2kodM8v+pfehPNV0wme0PdDmPWhzvPohZh9YcuE61sMUkrtTGl1t9hoHadHavYx1ngR1aipwc3uQj62sfNI6SQ3e83J9QHAbAtKKSWCPk6lSVSTnLNnmF0RFtxbxKfUMEkjujjdpaALucN+5o3HTyUFSuovBGla6NlWipyeC/L9i1Q4iUjRpEj+Jef8AGygdxM0Y6Kt1mm/H2wF7h+mbFUyxsFmtdYC5NhYbTpVym24pswLqEadaUY5JnCuyuMLJh/Tm8seyqV1mj6DQ3Vz7/wBHvlEwV0kImaOtF3XFh1+Y2PK68t54PV4nelrfXpqos4+hWMSMNCnnzXm0ctmu+a7wXemx58FPXp60dmaM3RtzyNXCWUvXcxqqgfUAgBAaTRNe0tcAWuBBB2g6CF6nhtR5KKksHkKDGPAElLIQQTGT1H7CNgJ2O5rSp1VNdp8rdWk6EsMNm5/N5DFSFUwh0TGKWBzU1DW2+DYQ6Q7LA3zebjo5X3KKrPUiW7Og61VLctr9vEt+UjDYZH7nYevJpf8ANZu+kfQCq9tTxeszU0lcaseSWbz7v6V3J7gjpqkSEdSHrc3nuB2a+wb1NcT1Y4cSlo6hylXWeUfXd7+ReMe/iE/JvttVSh1iNe96iRW8k2up5R/7FPd7vEo6Kzn4fsYapmwCAEAIBWZS8XOjf7pjHwchtIB4Lz4XJ3r5q/bVcVqvMyL631XrrJ59/wDfXvLHk7xj90RdDIfhYhrOt7NQdzGo9h2qC4parxWTLVnX146ss16EVlg1U3OT1MUlpvI9IZR8SYxL70t8iX25FHW63yJrbqF4+rF3k874U3N34T1cuOrfzeZ9p1sfm5jxWWbYIAQAgBACA+f8rPfObyY/w2q5S6BSrdMqCkIhiZEfjkv9g+2xQ18ie36THWqpbOaur4oW50sjI273ua0eclepN5HjaWYvMbMqcbWmOi67zo6YghreLQdLjz0c1NCi/wDRWqXCyiKWWVz3FziXOcSXOJuSTpJJVkpswEOS/ZKMWjPP7pkHwUB6t/Dl2W4N1883ioa08FgWLanrS1nkiz5aXkUsI2GbT2RvsuKHSZLeP6F3igCtGcdmCHtbPCX2zBKwvvqzQ9pdfsuvHkxHDWWPFH0qFnm4cmFcIsp4nyymzGC547gN5J0AcV7FNvBHM5qEdZnzpNKXOc463EuPNxJ/NaCMBvF4mAvTgc2Sn4gP7j/WFTr9M2LHqfFntlNZegfwcw/fA/NeUOmL9f8Ai/D1E61XjBZtZDhj5xfwsyphZIwgkgZ42sdbrNI2afONKz5xcXgz6ehWjVgpL4yLyiuIoZLbXMB+u0/ku6HTRX0l/wA78PUUgV4+aNl6csfNE9pjYWWzS0FttVrC3oWW89p9nBpxTWRvNM1jS5xDWtFyTqAGsoljsR7KSisXkJXC9WJp5ZBqe8kctnostOEdWKR8bXqcpVlNb2cq6IRhZMP6c3lj2VSus0fQaG6uff8Aouj2gggi4Ogg7QVWNhrHYxS42YANLLoBML+4O7ew8Rs3jtWjSqa67T5W+s3bz2dF5exYcS8axZsE7rEaI3nbuY479x26teuCtR/1E0NHaQypVX3P9P8AXuXpVTbBACAg8dqlrKOW/hjMA3l+j0C57FLQWM0U9ITUbeWO/Z5igK0j5cn8VMWX1Tw5wLYB3TtWdbwW7+J2c1DVqqCw3l6zs5V3i+jx49iLxhrC0GDocyNrQ8jqRjb89223E6SqsISqyxZsV69K0hqxW3cv2xZQxTVc9hd8spuT6ydzQPQLK83GEexGDFVK9Ti388hw4CwUymhbEzZpc7a5x1uP/uoBZs5ucsWfTUKMaMFBHBj38Qn5N9tq6odYiO96iRW8k2up5R/7FPd7vEo6Kzn4fsYapmwCAEAIDwraVksbo3jOY8EEcCvU2nijmUVJOLEtWwTYNrOqetGc5jjqkYd/Ai4PG/BacXGrAw5Rlb1e78onso+E2VMFHNH3L+k0bWnqZzTxBUNvBxlJMtXdRVIQku0suJnelvkS+3Ioa3W+RZtuoXj6sXeTzvhTc3fhPVy46t/N5n2nWx+bmPFZZtggBACAEAID5/ys985vJj/DarlLoFKt0yoKQiPWCdzDdjnMO9riD5wh5idP8VqP++f7WT9y8wXAYvizlcbm50k7TpPnXp4zKHhlDkt+JeIs1aQ94MVPrLyNLxujB1+Vq56lHOoo95LSoue3cPKgomQxtiiaGsYLNaNg/M8dqqNtvFmjFKKwRX8pGB3VNC8MF3xkStA1nMvnAcS0u7bLulLCRDcQ1oPAQoV0yjcIeFmwTjzWwMEbJA5jRZoe0OzQNQB124ElRulFvEljc1IrBM4MM4fqKsgzyF4GpugNbyaNF+OtdRgo5EVSrOfSZHBdkRuEORyZKD/4PKV/5H81Tr9M2LHqvFlhxiwf09NNENb2EN8oaW+kBRwlqyTJ60OUpuPFCDzSDYixGgg7CNYWgfNM3C9OWesTyDcEg7wSD5whzi08UWXFGhNT7qiuS50HVuT3TXsc3SdlwFHVlq4PtLVpTdbXjvcdnfjsK+WkEgggjQQdYI1gjepSg+02C9OSawTjNU07cyN/U2NcAQOW0cr2UcqUZbWWaN7WorVi9nB7TTCuMFRUC0sl2+KAA3tA19t17CnGORxXu61bZN7OG4jQpCsbIeDByYH4OcfPb7P/AOKndZo39DP6J9/6LsqptHPX0TJmOjkbnNdrHqI3Eb17GTi8UR1aUasXCaxTFbjJixJSknS+E6n7uDxsPHUfQr9Oqp958xd2M7d45x4+51Yv45ywAMkBljGq56zRwJ1jgfOvKlBS2rYya10lUpLVn9S/KLxg7Gammtmyta7xX9U+nX2XVSVKcc0bVK9oVejLbwexkuDdRlso2PNNU1MzIYonmNmnOtZpc7bnHRYD1lW6DhCOs3tMbSMK9aoqcIvBb92P8NKTFekpbPq52OcNOYSA2/k907/3QjrTnsgjyFjb0PqrSTfDd5ZsxhrH4AZlKzgHuFgB81n625L2FtvmK+lFhq0V4v8ASKhRUU9ZMQ3Oke43c9x0Di52wcPMFYlKNNbTNp06lxPZte9+/wA7hqYtYvR0jLDrSO7t9tJ4Dc3gqFWq5vsPorW1jQjgtr3smVEWiAx7+IT8m+21S0OsRVveokVvJNrqeUf+xT3e7xKOis5+H7GGqZsAgBACAEBW8eMXfdcHVA6aO7ozv8ZnbbzgKahV1JbcitdUOVhszWQmHSOzcwk2Dic07HGwdo2HQL8lpYbzFxeGA3sS+9LfIl9uRZ9brfI2LbqF4+rF3k874U3N34T1cuOrfzeZ9p1sfm5jxWWbYIAQAgBACATWUnFGsnrpZoYHSRuDLOaWeCxoOguvrG5WaU4qODZVqwk5YpFPkxTrm66SfsjcfUpdePEi5OXA8f5eq/ktR9jL+1NaPE51ZcGbR4t1h1UtR9lJ+YTXjxPNST3MkKXEXCD9VLIOLixvtOBXjqR4nXJTe4sGDcktU+3TSRRDhd7vMLD0rh147jtW0nmy8YAyb0dOQ5zTO8eFLYgHhGOr57niopVZMmhbwj2lwAUROZQAgFpjnk2Mj3TUeaC43dCTYEnWWHUL+KdHEalYp1sNkilWtcXrQ8hd1mAqmI2kp5m/QcR2OAIPnU6lF5MoypzjmmFJgaokNmQTOPCN/rtYI5JbzxU5vJMu2LOTOR7g+sPRsGnomm7ncHOGho5Enkop1l/ks0rJvbPLgaY6YmVDqt7qanvE5rLZpjABDQ0gAkeL6Up1Vq7WeXFtNzxgthCDEmv+TO+tF+9ScrDiV+a1vt9PcZOTTBs9PTyRzxmM9KXNBLTcFrRsJ2gqtWkpPFGjZ05wg1JYbS3KItlFxxxE6d7pqchsjtL2HQ158YHwXb9h4aSbFOthsZm3VjrvXhnwKDV4AqojZ8Eo4hpcPrNuFZU4vJmVO3qxzi/nceUWDZjqhlPKN/6L3WXEj5Ko8ovyZesm+B54pnvlicxpjzQXaLnOabW16gdir15xawTNPR1CpCblKOCwJPG3EwVDjLCQyU9009y/jwdx2+lc0q2rseRLeaPVV68Nj/D/AKUGswHURGz4ZBxDSR9ZtwrSqReTMSpbVodKL9fQ8ocHzONmxSOPBjv0XrlFbyNUaktii/JllwJiLNIQZ/gmbRoLzyGpvM+ZRTuIro7S/b6LqTeNT6V+f4duN2KrzJH7lhuwRhpALRYtJ13Okm+tc0aywesyW+sJuUeRjsww3fsgv5UrP+h31o/3KXlqfEo//H3P2fle5bcQMFzwGYTRlgdmFty06W519RO8KvcTjLDBmrou3q0XLlFhjhw7S4qsa4IDDmgixFwdYO1A1iVPDGIkMl3QnoXbrXYfo+D2aOCsQuJLPaZVfRVOe2n9L/HkVKuxNq4/+MSDewg+g2PoVmNeD3mXU0bcQ/zj3Eb7jqI/AnZybIPUF3rQe9EHJ1obpLzAtqX6LVDuHwp9CfQuH4Pf/eWz6n/9jopMVquTuYHDi+zfXpXjrQW8kp2NeWUPPYWbBWTzSDUSX+ZH+bzp8wHNQTuvtRo0dE76r8F7l2oaKOFgZEwMaNg9Z3niVUlJyeLNenTjTjqxWCOheHYICHxvpHy0cscbc57gLAW02e0nXo1BSUZKM02V7qEp0ZRitpBZOcDz05n6aMszszNuWm+bn31E7x51NczjLDVZU0fQqU9bXWGOH7LqqppggBACAEAIBb4+4mSPm6eljz+k/qMBaLO8cXIGnbx07VdoV0lqyZm3VrJy1oLPMsmK2D5I8HNikYWyBsgzbi93OeRpBtpBCgqyTqYrLYWreEo0VFrbtFgMS6/5M/60X71e5enxMxW1b7fT3D+TK/5M/wCtF+9OXp8fU95vW+309zH8l1/yZ/1ov3py9Pie83rfb6e5j+S6/wCTP+tF+9OXp8Rzer9vp7h/Jdf8mf8AWi/enL0+Pqe83q/b6e504MxPrmzROdTvDWyMcTnR6AHgk93uC5lWp6r2nUaFXWX071w9x2LNNYEAIAQAgBACAEAIAQAgBACAEAIAQAgBACAEAIAQAgBACAEAIAQAgBACAEAIAQAgBACAEAIAQAgBACAEAIAQAgBACAEAIAQAgBACAEAIAQAg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066" name="Group 2065"/>
          <p:cNvGrpSpPr/>
          <p:nvPr/>
        </p:nvGrpSpPr>
        <p:grpSpPr>
          <a:xfrm>
            <a:off x="7227441" y="4665979"/>
            <a:ext cx="1380401" cy="744467"/>
            <a:chOff x="7184543" y="4803995"/>
            <a:chExt cx="1380401" cy="744467"/>
          </a:xfrm>
        </p:grpSpPr>
        <p:sp>
          <p:nvSpPr>
            <p:cNvPr id="216" name="Rounded Rectangle 215"/>
            <p:cNvSpPr/>
            <p:nvPr/>
          </p:nvSpPr>
          <p:spPr>
            <a:xfrm>
              <a:off x="7184543" y="4803995"/>
              <a:ext cx="1380401" cy="744467"/>
            </a:xfrm>
            <a:prstGeom prst="roundRect">
              <a:avLst/>
            </a:prstGeom>
            <a:ln>
              <a:solidFill>
                <a:schemeClr val="accent5">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600" dirty="0"/>
            </a:p>
          </p:txBody>
        </p:sp>
        <p:pic>
          <p:nvPicPr>
            <p:cNvPr id="4107"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44406" y="5050561"/>
              <a:ext cx="1060674" cy="2513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grpSp>
        <p:nvGrpSpPr>
          <p:cNvPr id="23" name="Group 22"/>
          <p:cNvGrpSpPr/>
          <p:nvPr/>
        </p:nvGrpSpPr>
        <p:grpSpPr>
          <a:xfrm>
            <a:off x="3923410" y="1599627"/>
            <a:ext cx="1489390" cy="2339102"/>
            <a:chOff x="3923410" y="1599627"/>
            <a:chExt cx="1489390" cy="2339102"/>
          </a:xfrm>
        </p:grpSpPr>
        <p:sp>
          <p:nvSpPr>
            <p:cNvPr id="148" name="TextBox 147"/>
            <p:cNvSpPr txBox="1"/>
            <p:nvPr/>
          </p:nvSpPr>
          <p:spPr>
            <a:xfrm>
              <a:off x="3923410" y="1599627"/>
              <a:ext cx="1489390" cy="2339102"/>
            </a:xfrm>
            <a:prstGeom prst="rect">
              <a:avLst/>
            </a:prstGeom>
            <a:solidFill>
              <a:schemeClr val="bg1"/>
            </a:solidFill>
            <a:ln>
              <a:solidFill>
                <a:schemeClr val="tx1"/>
              </a:solidFill>
            </a:ln>
          </p:spPr>
          <p:txBody>
            <a:bodyPr wrap="square" rtlCol="0">
              <a:spAutoFit/>
            </a:bodyPr>
            <a:lstStyle/>
            <a:p>
              <a:pPr algn="ctr"/>
              <a:r>
                <a:rPr lang="da-DK" sz="1600" b="1" dirty="0" smtClean="0"/>
                <a:t>Cleaned </a:t>
              </a:r>
              <a:r>
                <a:rPr lang="da-DK" sz="1600" b="1" dirty="0"/>
                <a:t>data</a:t>
              </a:r>
            </a:p>
            <a:p>
              <a:pPr algn="ctr"/>
              <a:endParaRPr lang="da-DK" sz="1600" b="1" dirty="0"/>
            </a:p>
            <a:p>
              <a:pPr algn="ctr"/>
              <a:endParaRPr lang="da-DK" sz="1600" b="1" dirty="0"/>
            </a:p>
            <a:p>
              <a:pPr algn="ctr"/>
              <a:endParaRPr lang="da-DK" sz="1600" b="1" dirty="0"/>
            </a:p>
            <a:p>
              <a:pPr algn="ctr"/>
              <a:endParaRPr lang="da-DK" sz="1600" b="1" dirty="0"/>
            </a:p>
            <a:p>
              <a:pPr algn="ctr"/>
              <a:endParaRPr lang="da-DK" sz="1600" b="1" dirty="0"/>
            </a:p>
            <a:p>
              <a:pPr algn="ctr"/>
              <a:endParaRPr lang="da-DK" sz="1200" dirty="0"/>
            </a:p>
            <a:p>
              <a:pPr algn="ctr"/>
              <a:endParaRPr lang="da-DK" sz="1200" dirty="0"/>
            </a:p>
            <a:p>
              <a:pPr algn="ctr"/>
              <a:endParaRPr lang="da-DK" sz="1200" dirty="0"/>
            </a:p>
            <a:p>
              <a:pPr algn="ctr"/>
              <a:endParaRPr lang="da-DK" sz="1200" dirty="0"/>
            </a:p>
          </p:txBody>
        </p:sp>
        <p:sp>
          <p:nvSpPr>
            <p:cNvPr id="150" name="TextBox 149"/>
            <p:cNvSpPr txBox="1"/>
            <p:nvPr/>
          </p:nvSpPr>
          <p:spPr>
            <a:xfrm>
              <a:off x="3995977" y="2294874"/>
              <a:ext cx="441147" cy="253916"/>
            </a:xfrm>
            <a:prstGeom prst="rect">
              <a:avLst/>
            </a:prstGeom>
            <a:noFill/>
          </p:spPr>
          <p:txBody>
            <a:bodyPr wrap="none" rtlCol="0">
              <a:spAutoFit/>
            </a:bodyPr>
            <a:lstStyle/>
            <a:p>
              <a:r>
                <a:rPr lang="da-DK" sz="1050" dirty="0" smtClean="0"/>
                <a:t>Data</a:t>
              </a:r>
              <a:endParaRPr lang="en-GB" sz="1050" dirty="0"/>
            </a:p>
          </p:txBody>
        </p:sp>
        <p:sp>
          <p:nvSpPr>
            <p:cNvPr id="151" name="TextBox 150"/>
            <p:cNvSpPr txBox="1"/>
            <p:nvPr/>
          </p:nvSpPr>
          <p:spPr>
            <a:xfrm>
              <a:off x="3995977" y="3235462"/>
              <a:ext cx="1059906" cy="253916"/>
            </a:xfrm>
            <a:prstGeom prst="rect">
              <a:avLst/>
            </a:prstGeom>
            <a:noFill/>
          </p:spPr>
          <p:txBody>
            <a:bodyPr wrap="none" rtlCol="0">
              <a:spAutoFit/>
            </a:bodyPr>
            <a:lstStyle/>
            <a:p>
              <a:r>
                <a:rPr lang="da-DK" sz="1050" dirty="0" smtClean="0"/>
                <a:t>Data attribution</a:t>
              </a:r>
              <a:endParaRPr lang="en-GB" sz="1050" dirty="0"/>
            </a:p>
          </p:txBody>
        </p:sp>
        <p:grpSp>
          <p:nvGrpSpPr>
            <p:cNvPr id="153" name="Group 152"/>
            <p:cNvGrpSpPr>
              <a:grpSpLocks noChangeAspect="1"/>
            </p:cNvGrpSpPr>
            <p:nvPr/>
          </p:nvGrpSpPr>
          <p:grpSpPr>
            <a:xfrm>
              <a:off x="4545900" y="3585517"/>
              <a:ext cx="673321" cy="182880"/>
              <a:chOff x="2048473" y="2804033"/>
              <a:chExt cx="1009983" cy="275409"/>
            </a:xfrm>
          </p:grpSpPr>
          <p:grpSp>
            <p:nvGrpSpPr>
              <p:cNvPr id="155" name="Group 154"/>
              <p:cNvGrpSpPr/>
              <p:nvPr/>
            </p:nvGrpSpPr>
            <p:grpSpPr>
              <a:xfrm>
                <a:off x="2048473" y="2804033"/>
                <a:ext cx="290645" cy="275409"/>
                <a:chOff x="1918044" y="4143262"/>
                <a:chExt cx="290644" cy="275409"/>
              </a:xfrm>
            </p:grpSpPr>
            <p:pic>
              <p:nvPicPr>
                <p:cNvPr id="162" name="Picture 2" descr="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92" t="1297" r="68752" b="2285"/>
                <a:stretch/>
              </p:blipFill>
              <p:spPr bwMode="auto">
                <a:xfrm>
                  <a:off x="1932277" y="4156495"/>
                  <a:ext cx="276411" cy="248944"/>
                </a:xfrm>
                <a:prstGeom prst="rect">
                  <a:avLst/>
                </a:prstGeom>
                <a:noFill/>
                <a:extLst>
                  <a:ext uri="{909E8E84-426E-40dd-AFC4-6F175D3DCCD1}">
                    <a14:hiddenFill xmlns:a14="http://schemas.microsoft.com/office/drawing/2010/main" xmlns="">
                      <a:solidFill>
                        <a:srgbClr val="FFFFFF"/>
                      </a:solidFill>
                    </a14:hiddenFill>
                  </a:ext>
                </a:extLst>
              </p:spPr>
            </p:pic>
            <p:sp>
              <p:nvSpPr>
                <p:cNvPr id="163" name="Oval 162"/>
                <p:cNvSpPr/>
                <p:nvPr/>
              </p:nvSpPr>
              <p:spPr>
                <a:xfrm>
                  <a:off x="1918044" y="4143262"/>
                  <a:ext cx="275747" cy="27540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55"/>
              <p:cNvGrpSpPr/>
              <p:nvPr/>
            </p:nvGrpSpPr>
            <p:grpSpPr>
              <a:xfrm>
                <a:off x="2408145" y="2804033"/>
                <a:ext cx="290645" cy="275409"/>
                <a:chOff x="1918044" y="4143262"/>
                <a:chExt cx="290644" cy="275409"/>
              </a:xfrm>
            </p:grpSpPr>
            <p:pic>
              <p:nvPicPr>
                <p:cNvPr id="160" name="Picture 2" descr="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92" t="1297" r="68752" b="2285"/>
                <a:stretch/>
              </p:blipFill>
              <p:spPr bwMode="auto">
                <a:xfrm>
                  <a:off x="1932277" y="4156495"/>
                  <a:ext cx="276411" cy="248944"/>
                </a:xfrm>
                <a:prstGeom prst="rect">
                  <a:avLst/>
                </a:prstGeom>
                <a:noFill/>
                <a:extLst>
                  <a:ext uri="{909E8E84-426E-40dd-AFC4-6F175D3DCCD1}">
                    <a14:hiddenFill xmlns:a14="http://schemas.microsoft.com/office/drawing/2010/main" xmlns="">
                      <a:solidFill>
                        <a:srgbClr val="FFFFFF"/>
                      </a:solidFill>
                    </a14:hiddenFill>
                  </a:ext>
                </a:extLst>
              </p:spPr>
            </p:pic>
            <p:sp>
              <p:nvSpPr>
                <p:cNvPr id="161" name="Oval 160"/>
                <p:cNvSpPr/>
                <p:nvPr/>
              </p:nvSpPr>
              <p:spPr>
                <a:xfrm>
                  <a:off x="1918044" y="4143262"/>
                  <a:ext cx="275747" cy="275409"/>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p:cNvGrpSpPr/>
              <p:nvPr/>
            </p:nvGrpSpPr>
            <p:grpSpPr>
              <a:xfrm>
                <a:off x="2767811" y="2804033"/>
                <a:ext cx="290645" cy="275409"/>
                <a:chOff x="1918044" y="4143262"/>
                <a:chExt cx="290644" cy="275409"/>
              </a:xfrm>
            </p:grpSpPr>
            <p:pic>
              <p:nvPicPr>
                <p:cNvPr id="158" name="Picture 2" descr="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92" t="1297" r="68752" b="2285"/>
                <a:stretch/>
              </p:blipFill>
              <p:spPr bwMode="auto">
                <a:xfrm>
                  <a:off x="1932277" y="4156495"/>
                  <a:ext cx="276411" cy="248944"/>
                </a:xfrm>
                <a:prstGeom prst="rect">
                  <a:avLst/>
                </a:prstGeom>
                <a:noFill/>
                <a:extLst>
                  <a:ext uri="{909E8E84-426E-40dd-AFC4-6F175D3DCCD1}">
                    <a14:hiddenFill xmlns:a14="http://schemas.microsoft.com/office/drawing/2010/main" xmlns="">
                      <a:solidFill>
                        <a:srgbClr val="FFFFFF"/>
                      </a:solidFill>
                    </a14:hiddenFill>
                  </a:ext>
                </a:extLst>
              </p:spPr>
            </p:pic>
            <p:sp>
              <p:nvSpPr>
                <p:cNvPr id="159" name="Oval 158"/>
                <p:cNvSpPr/>
                <p:nvPr/>
              </p:nvSpPr>
              <p:spPr>
                <a:xfrm>
                  <a:off x="1918044" y="4143262"/>
                  <a:ext cx="275747" cy="275409"/>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4" name="Rectangle 153"/>
            <p:cNvSpPr/>
            <p:nvPr/>
          </p:nvSpPr>
          <p:spPr>
            <a:xfrm>
              <a:off x="4085580" y="3489379"/>
              <a:ext cx="1165050" cy="376000"/>
            </a:xfrm>
            <a:prstGeom prst="rect">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3437" y="2543373"/>
              <a:ext cx="1049337" cy="615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70" name="Group 169"/>
            <p:cNvGrpSpPr/>
            <p:nvPr/>
          </p:nvGrpSpPr>
          <p:grpSpPr>
            <a:xfrm>
              <a:off x="4163112" y="3535502"/>
              <a:ext cx="290644" cy="275409"/>
              <a:chOff x="1918044" y="4143262"/>
              <a:chExt cx="290644" cy="275409"/>
            </a:xfrm>
          </p:grpSpPr>
          <p:pic>
            <p:nvPicPr>
              <p:cNvPr id="171" name="Picture 2" descr="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92" t="1297" r="68752" b="2285"/>
              <a:stretch/>
            </p:blipFill>
            <p:spPr bwMode="auto">
              <a:xfrm>
                <a:off x="1932277" y="4156495"/>
                <a:ext cx="276411" cy="248944"/>
              </a:xfrm>
              <a:prstGeom prst="rect">
                <a:avLst/>
              </a:prstGeom>
              <a:noFill/>
              <a:extLst>
                <a:ext uri="{909E8E84-426E-40dd-AFC4-6F175D3DCCD1}">
                  <a14:hiddenFill xmlns:a14="http://schemas.microsoft.com/office/drawing/2010/main" xmlns="">
                    <a:solidFill>
                      <a:srgbClr val="FFFFFF"/>
                    </a:solidFill>
                  </a14:hiddenFill>
                </a:ext>
              </a:extLst>
            </p:spPr>
          </p:pic>
          <p:sp>
            <p:nvSpPr>
              <p:cNvPr id="172" name="Oval 171"/>
              <p:cNvSpPr/>
              <p:nvPr/>
            </p:nvSpPr>
            <p:spPr>
              <a:xfrm>
                <a:off x="1918044" y="4143262"/>
                <a:ext cx="275747" cy="275409"/>
              </a:xfrm>
              <a:prstGeom prst="ellipse">
                <a:avLst/>
              </a:prstGeom>
              <a:noFill/>
              <a:ln w="571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4" name="Group 253"/>
          <p:cNvGrpSpPr/>
          <p:nvPr/>
        </p:nvGrpSpPr>
        <p:grpSpPr>
          <a:xfrm>
            <a:off x="4023274" y="1958624"/>
            <a:ext cx="1230792" cy="275409"/>
            <a:chOff x="4023274" y="1958624"/>
            <a:chExt cx="1230792" cy="275409"/>
          </a:xfrm>
        </p:grpSpPr>
        <p:grpSp>
          <p:nvGrpSpPr>
            <p:cNvPr id="223" name="Group 222"/>
            <p:cNvGrpSpPr/>
            <p:nvPr/>
          </p:nvGrpSpPr>
          <p:grpSpPr>
            <a:xfrm>
              <a:off x="4963422" y="1958624"/>
              <a:ext cx="290644" cy="275409"/>
              <a:chOff x="1918044" y="4143262"/>
              <a:chExt cx="290644" cy="275409"/>
            </a:xfrm>
          </p:grpSpPr>
          <p:pic>
            <p:nvPicPr>
              <p:cNvPr id="224" name="Picture 2" descr="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92" t="1297" r="68752" b="2285"/>
              <a:stretch/>
            </p:blipFill>
            <p:spPr bwMode="auto">
              <a:xfrm>
                <a:off x="1932277" y="4156495"/>
                <a:ext cx="276411" cy="248944"/>
              </a:xfrm>
              <a:prstGeom prst="rect">
                <a:avLst/>
              </a:prstGeom>
              <a:noFill/>
              <a:extLst>
                <a:ext uri="{909E8E84-426E-40dd-AFC4-6F175D3DCCD1}">
                  <a14:hiddenFill xmlns:a14="http://schemas.microsoft.com/office/drawing/2010/main" xmlns="">
                    <a:solidFill>
                      <a:srgbClr val="FFFFFF"/>
                    </a:solidFill>
                  </a14:hiddenFill>
                </a:ext>
              </a:extLst>
            </p:spPr>
          </p:pic>
          <p:sp>
            <p:nvSpPr>
              <p:cNvPr id="225" name="Oval 224"/>
              <p:cNvSpPr/>
              <p:nvPr/>
            </p:nvSpPr>
            <p:spPr>
              <a:xfrm>
                <a:off x="1918044" y="4143262"/>
                <a:ext cx="275747" cy="275409"/>
              </a:xfrm>
              <a:prstGeom prst="ellipse">
                <a:avLst/>
              </a:prstGeom>
              <a:noFill/>
              <a:ln w="57150" cmpd="sng">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6" name="TextBox 225"/>
            <p:cNvSpPr txBox="1"/>
            <p:nvPr/>
          </p:nvSpPr>
          <p:spPr>
            <a:xfrm>
              <a:off x="4023274" y="1969370"/>
              <a:ext cx="873957" cy="253916"/>
            </a:xfrm>
            <a:prstGeom prst="rect">
              <a:avLst/>
            </a:prstGeom>
            <a:noFill/>
          </p:spPr>
          <p:txBody>
            <a:bodyPr wrap="none" rtlCol="0">
              <a:spAutoFit/>
            </a:bodyPr>
            <a:lstStyle/>
            <a:p>
              <a:r>
                <a:rPr lang="da-DK" sz="1050" dirty="0" smtClean="0"/>
                <a:t>Dataset DOI</a:t>
              </a:r>
              <a:endParaRPr lang="en-GB" sz="1050" dirty="0"/>
            </a:p>
          </p:txBody>
        </p:sp>
      </p:grpSp>
      <p:sp>
        <p:nvSpPr>
          <p:cNvPr id="227" name="TextBox 226"/>
          <p:cNvSpPr txBox="1"/>
          <p:nvPr/>
        </p:nvSpPr>
        <p:spPr>
          <a:xfrm>
            <a:off x="-787827" y="2554017"/>
            <a:ext cx="2920596" cy="369332"/>
          </a:xfrm>
          <a:prstGeom prst="rect">
            <a:avLst/>
          </a:prstGeom>
          <a:noFill/>
        </p:spPr>
        <p:txBody>
          <a:bodyPr wrap="square" rtlCol="0">
            <a:spAutoFit/>
          </a:bodyPr>
          <a:lstStyle/>
          <a:p>
            <a:pPr algn="ctr"/>
            <a:r>
              <a:rPr lang="da-DK" b="1" dirty="0" smtClean="0"/>
              <a:t>Researcher</a:t>
            </a:r>
            <a:endParaRPr lang="en-GB" b="1" dirty="0"/>
          </a:p>
        </p:txBody>
      </p:sp>
      <p:cxnSp>
        <p:nvCxnSpPr>
          <p:cNvPr id="228" name="Curved Connector 227"/>
          <p:cNvCxnSpPr>
            <a:stCxn id="216" idx="1"/>
            <a:endCxn id="148" idx="2"/>
          </p:cNvCxnSpPr>
          <p:nvPr/>
        </p:nvCxnSpPr>
        <p:spPr>
          <a:xfrm rot="10800000">
            <a:off x="4668105" y="3938729"/>
            <a:ext cx="2559336" cy="1099484"/>
          </a:xfrm>
          <a:prstGeom prst="curvedConnector2">
            <a:avLst/>
          </a:prstGeom>
          <a:ln w="28575">
            <a:solidFill>
              <a:schemeClr val="accent5">
                <a:lumMod val="75000"/>
              </a:schemeClr>
            </a:solidFill>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069" name="Right Arrow 2068"/>
          <p:cNvSpPr/>
          <p:nvPr/>
        </p:nvSpPr>
        <p:spPr>
          <a:xfrm>
            <a:off x="3133042" y="2797605"/>
            <a:ext cx="644496" cy="534624"/>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ight Arrow 231"/>
          <p:cNvSpPr/>
          <p:nvPr/>
        </p:nvSpPr>
        <p:spPr>
          <a:xfrm>
            <a:off x="5558672" y="2797605"/>
            <a:ext cx="644496" cy="534624"/>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6349039" y="1565282"/>
            <a:ext cx="1457864" cy="2373447"/>
            <a:chOff x="6349039" y="1565282"/>
            <a:chExt cx="1457864" cy="2373447"/>
          </a:xfrm>
        </p:grpSpPr>
        <p:sp>
          <p:nvSpPr>
            <p:cNvPr id="2054" name="Folded Corner 2053"/>
            <p:cNvSpPr/>
            <p:nvPr/>
          </p:nvSpPr>
          <p:spPr>
            <a:xfrm>
              <a:off x="6349039" y="1599627"/>
              <a:ext cx="1457864" cy="2339102"/>
            </a:xfrm>
            <a:prstGeom prst="foldedCorner">
              <a:avLst>
                <a:gd name="adj" fmla="val 17837"/>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5" name="TextBox 2054"/>
            <p:cNvSpPr txBox="1"/>
            <p:nvPr/>
          </p:nvSpPr>
          <p:spPr>
            <a:xfrm>
              <a:off x="6739192" y="1565282"/>
              <a:ext cx="677558" cy="338554"/>
            </a:xfrm>
            <a:prstGeom prst="rect">
              <a:avLst/>
            </a:prstGeom>
            <a:noFill/>
          </p:spPr>
          <p:txBody>
            <a:bodyPr wrap="none" rtlCol="0">
              <a:spAutoFit/>
            </a:bodyPr>
            <a:lstStyle/>
            <a:p>
              <a:r>
                <a:rPr lang="da-DK" sz="1600" b="1" dirty="0" smtClean="0"/>
                <a:t>Paper</a:t>
              </a:r>
              <a:endParaRPr lang="en-US" sz="1600" b="1" dirty="0"/>
            </a:p>
          </p:txBody>
        </p:sp>
        <p:grpSp>
          <p:nvGrpSpPr>
            <p:cNvPr id="2060" name="Group 2059"/>
            <p:cNvGrpSpPr/>
            <p:nvPr/>
          </p:nvGrpSpPr>
          <p:grpSpPr>
            <a:xfrm>
              <a:off x="6621251" y="2473205"/>
              <a:ext cx="913440" cy="825294"/>
              <a:chOff x="7310409" y="3065914"/>
              <a:chExt cx="913440" cy="825294"/>
            </a:xfrm>
          </p:grpSpPr>
          <p:cxnSp>
            <p:nvCxnSpPr>
              <p:cNvPr id="2059" name="Straight Connector 2058"/>
              <p:cNvCxnSpPr/>
              <p:nvPr/>
            </p:nvCxnSpPr>
            <p:spPr>
              <a:xfrm>
                <a:off x="7310409" y="3065914"/>
                <a:ext cx="913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7310409" y="3230972"/>
                <a:ext cx="913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7310409" y="3396030"/>
                <a:ext cx="913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7310409" y="3561088"/>
                <a:ext cx="913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7310409" y="3726146"/>
                <a:ext cx="913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7310409" y="3148443"/>
                <a:ext cx="913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7310409" y="3313501"/>
                <a:ext cx="913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7310409" y="3478559"/>
                <a:ext cx="913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7310409" y="3643617"/>
                <a:ext cx="913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7310409" y="3808675"/>
                <a:ext cx="913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7310409" y="3891208"/>
                <a:ext cx="91344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74" name="Group 2073"/>
            <p:cNvGrpSpPr/>
            <p:nvPr/>
          </p:nvGrpSpPr>
          <p:grpSpPr>
            <a:xfrm>
              <a:off x="6607561" y="3483451"/>
              <a:ext cx="940821" cy="279852"/>
              <a:chOff x="6621251" y="3220272"/>
              <a:chExt cx="940821" cy="279852"/>
            </a:xfrm>
          </p:grpSpPr>
          <p:grpSp>
            <p:nvGrpSpPr>
              <p:cNvPr id="212" name="Group 211"/>
              <p:cNvGrpSpPr/>
              <p:nvPr/>
            </p:nvGrpSpPr>
            <p:grpSpPr>
              <a:xfrm>
                <a:off x="6621251" y="3220272"/>
                <a:ext cx="290644" cy="275409"/>
                <a:chOff x="1918044" y="4143262"/>
                <a:chExt cx="290644" cy="275409"/>
              </a:xfrm>
            </p:grpSpPr>
            <p:pic>
              <p:nvPicPr>
                <p:cNvPr id="213" name="Picture 2" descr="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92" t="1297" r="68752" b="2285"/>
                <a:stretch/>
              </p:blipFill>
              <p:spPr bwMode="auto">
                <a:xfrm>
                  <a:off x="1932277" y="4156495"/>
                  <a:ext cx="276411" cy="248944"/>
                </a:xfrm>
                <a:prstGeom prst="rect">
                  <a:avLst/>
                </a:prstGeom>
                <a:noFill/>
                <a:extLst>
                  <a:ext uri="{909E8E84-426E-40dd-AFC4-6F175D3DCCD1}">
                    <a14:hiddenFill xmlns:a14="http://schemas.microsoft.com/office/drawing/2010/main" xmlns="">
                      <a:solidFill>
                        <a:srgbClr val="FFFFFF"/>
                      </a:solidFill>
                    </a14:hiddenFill>
                  </a:ext>
                </a:extLst>
              </p:spPr>
            </p:pic>
            <p:sp>
              <p:nvSpPr>
                <p:cNvPr id="214" name="Oval 213"/>
                <p:cNvSpPr/>
                <p:nvPr/>
              </p:nvSpPr>
              <p:spPr>
                <a:xfrm>
                  <a:off x="1918044" y="4143262"/>
                  <a:ext cx="275747" cy="275409"/>
                </a:xfrm>
                <a:prstGeom prst="ellipse">
                  <a:avLst/>
                </a:prstGeom>
                <a:noFill/>
                <a:ln w="571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 name="Group 235"/>
              <p:cNvGrpSpPr/>
              <p:nvPr/>
            </p:nvGrpSpPr>
            <p:grpSpPr>
              <a:xfrm>
                <a:off x="7271428" y="3224715"/>
                <a:ext cx="290644" cy="275409"/>
                <a:chOff x="1918044" y="4143262"/>
                <a:chExt cx="290644" cy="275409"/>
              </a:xfrm>
            </p:grpSpPr>
            <p:pic>
              <p:nvPicPr>
                <p:cNvPr id="237" name="Picture 2" descr="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92" t="1297" r="68752" b="2285"/>
                <a:stretch/>
              </p:blipFill>
              <p:spPr bwMode="auto">
                <a:xfrm>
                  <a:off x="1932277" y="4156495"/>
                  <a:ext cx="276411" cy="248944"/>
                </a:xfrm>
                <a:prstGeom prst="rect">
                  <a:avLst/>
                </a:prstGeom>
                <a:noFill/>
                <a:extLst>
                  <a:ext uri="{909E8E84-426E-40dd-AFC4-6F175D3DCCD1}">
                    <a14:hiddenFill xmlns:a14="http://schemas.microsoft.com/office/drawing/2010/main" xmlns="">
                      <a:solidFill>
                        <a:srgbClr val="FFFFFF"/>
                      </a:solidFill>
                    </a14:hiddenFill>
                  </a:ext>
                </a:extLst>
              </p:spPr>
            </p:pic>
            <p:sp>
              <p:nvSpPr>
                <p:cNvPr id="238" name="Oval 237"/>
                <p:cNvSpPr/>
                <p:nvPr/>
              </p:nvSpPr>
              <p:spPr>
                <a:xfrm>
                  <a:off x="1918044" y="4143262"/>
                  <a:ext cx="275747" cy="275409"/>
                </a:xfrm>
                <a:prstGeom prst="ellipse">
                  <a:avLst/>
                </a:prstGeom>
                <a:noFill/>
                <a:ln w="57150" cmpd="sng">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43" name="Picture 2" descr="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92" t="1297" r="68752" b="2285"/>
            <a:stretch/>
          </p:blipFill>
          <p:spPr bwMode="auto">
            <a:xfrm>
              <a:off x="7400710" y="1958734"/>
              <a:ext cx="276411" cy="248944"/>
            </a:xfrm>
            <a:prstGeom prst="rect">
              <a:avLst/>
            </a:prstGeom>
            <a:noFill/>
            <a:extLst>
              <a:ext uri="{909E8E84-426E-40dd-AFC4-6F175D3DCCD1}">
                <a14:hiddenFill xmlns:a14="http://schemas.microsoft.com/office/drawing/2010/main" xmlns="">
                  <a:solidFill>
                    <a:srgbClr val="FFFFFF"/>
                  </a:solidFill>
                </a14:hiddenFill>
              </a:ext>
            </a:extLst>
          </p:spPr>
        </p:pic>
        <p:sp>
          <p:nvSpPr>
            <p:cNvPr id="245" name="TextBox 244"/>
            <p:cNvSpPr txBox="1"/>
            <p:nvPr/>
          </p:nvSpPr>
          <p:spPr>
            <a:xfrm>
              <a:off x="6446329" y="1956247"/>
              <a:ext cx="739305" cy="253916"/>
            </a:xfrm>
            <a:prstGeom prst="rect">
              <a:avLst/>
            </a:prstGeom>
            <a:noFill/>
          </p:spPr>
          <p:txBody>
            <a:bodyPr wrap="none" rtlCol="0">
              <a:spAutoFit/>
            </a:bodyPr>
            <a:lstStyle/>
            <a:p>
              <a:r>
                <a:rPr lang="da-DK" sz="1050" dirty="0" smtClean="0"/>
                <a:t>Paper DOI</a:t>
              </a:r>
              <a:endParaRPr lang="en-GB" sz="1050" dirty="0"/>
            </a:p>
          </p:txBody>
        </p:sp>
      </p:grpSp>
      <p:sp>
        <p:nvSpPr>
          <p:cNvPr id="249" name="TextBox 248"/>
          <p:cNvSpPr txBox="1"/>
          <p:nvPr/>
        </p:nvSpPr>
        <p:spPr>
          <a:xfrm>
            <a:off x="5706081" y="4081090"/>
            <a:ext cx="1304714" cy="335438"/>
          </a:xfrm>
          <a:prstGeom prst="rect">
            <a:avLst/>
          </a:prstGeom>
          <a:noFill/>
        </p:spPr>
        <p:txBody>
          <a:bodyPr wrap="square" rtlCol="0">
            <a:noAutofit/>
          </a:bodyPr>
          <a:lstStyle/>
          <a:p>
            <a:pPr algn="ctr"/>
            <a:r>
              <a:rPr lang="da-DK" sz="1050" dirty="0" smtClean="0"/>
              <a:t>User deposits cleaned dataset in a repository and gets DOI for dataset</a:t>
            </a:r>
            <a:endParaRPr lang="en-GB" sz="1050" dirty="0"/>
          </a:p>
        </p:txBody>
      </p:sp>
      <p:sp>
        <p:nvSpPr>
          <p:cNvPr id="250" name="TextBox 249"/>
          <p:cNvSpPr txBox="1"/>
          <p:nvPr/>
        </p:nvSpPr>
        <p:spPr>
          <a:xfrm>
            <a:off x="7882027" y="2334377"/>
            <a:ext cx="1066319" cy="253916"/>
          </a:xfrm>
          <a:prstGeom prst="rect">
            <a:avLst/>
          </a:prstGeom>
          <a:noFill/>
        </p:spPr>
        <p:txBody>
          <a:bodyPr wrap="square" rtlCol="0">
            <a:noAutofit/>
          </a:bodyPr>
          <a:lstStyle/>
          <a:p>
            <a:pPr algn="ctr"/>
            <a:r>
              <a:rPr lang="da-DK" sz="1050" dirty="0" smtClean="0"/>
              <a:t>Published paper can give resolvable links to GBIF download and/or to cleaned dataset</a:t>
            </a:r>
            <a:endParaRPr lang="en-GB" sz="1050" dirty="0"/>
          </a:p>
        </p:txBody>
      </p:sp>
      <p:sp>
        <p:nvSpPr>
          <p:cNvPr id="276" name="TextBox 275"/>
          <p:cNvSpPr txBox="1"/>
          <p:nvPr/>
        </p:nvSpPr>
        <p:spPr>
          <a:xfrm>
            <a:off x="3017858" y="2364565"/>
            <a:ext cx="866010" cy="335438"/>
          </a:xfrm>
          <a:prstGeom prst="rect">
            <a:avLst/>
          </a:prstGeom>
          <a:noFill/>
        </p:spPr>
        <p:txBody>
          <a:bodyPr wrap="square" rtlCol="0">
            <a:noAutofit/>
          </a:bodyPr>
          <a:lstStyle/>
          <a:p>
            <a:pPr algn="ctr"/>
            <a:r>
              <a:rPr lang="da-DK" sz="1050" dirty="0" smtClean="0"/>
              <a:t>User cleans data</a:t>
            </a:r>
            <a:endParaRPr lang="en-GB" sz="1050" dirty="0"/>
          </a:p>
        </p:txBody>
      </p:sp>
      <p:sp>
        <p:nvSpPr>
          <p:cNvPr id="277" name="TextBox 276"/>
          <p:cNvSpPr txBox="1"/>
          <p:nvPr/>
        </p:nvSpPr>
        <p:spPr>
          <a:xfrm>
            <a:off x="5447915" y="2214174"/>
            <a:ext cx="866010" cy="335438"/>
          </a:xfrm>
          <a:prstGeom prst="rect">
            <a:avLst/>
          </a:prstGeom>
          <a:noFill/>
        </p:spPr>
        <p:txBody>
          <a:bodyPr wrap="square" rtlCol="0">
            <a:noAutofit/>
          </a:bodyPr>
          <a:lstStyle/>
          <a:p>
            <a:pPr algn="ctr"/>
            <a:r>
              <a:rPr lang="da-DK" sz="1050" dirty="0" smtClean="0"/>
              <a:t>User publishes paper</a:t>
            </a:r>
            <a:endParaRPr lang="en-GB" sz="1050" dirty="0"/>
          </a:p>
        </p:txBody>
      </p:sp>
      <p:cxnSp>
        <p:nvCxnSpPr>
          <p:cNvPr id="7" name="Straight Connector 6"/>
          <p:cNvCxnSpPr>
            <a:endCxn id="135" idx="7"/>
          </p:cNvCxnSpPr>
          <p:nvPr/>
        </p:nvCxnSpPr>
        <p:spPr>
          <a:xfrm>
            <a:off x="2987170" y="1599627"/>
            <a:ext cx="2240216" cy="4076601"/>
          </a:xfrm>
          <a:prstGeom prst="line">
            <a:avLst/>
          </a:prstGeom>
          <a:ln w="381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a:endCxn id="135" idx="3"/>
          </p:cNvCxnSpPr>
          <p:nvPr/>
        </p:nvCxnSpPr>
        <p:spPr>
          <a:xfrm>
            <a:off x="1497780" y="3938729"/>
            <a:ext cx="3534623" cy="1932242"/>
          </a:xfrm>
          <a:prstGeom prst="line">
            <a:avLst/>
          </a:prstGeom>
          <a:ln w="381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1497780" y="1599627"/>
            <a:ext cx="1489390" cy="2339102"/>
            <a:chOff x="1497780" y="1599627"/>
            <a:chExt cx="1489390" cy="2339102"/>
          </a:xfrm>
        </p:grpSpPr>
        <p:sp>
          <p:nvSpPr>
            <p:cNvPr id="97" name="TextBox 96"/>
            <p:cNvSpPr txBox="1"/>
            <p:nvPr/>
          </p:nvSpPr>
          <p:spPr>
            <a:xfrm>
              <a:off x="1497780" y="1599627"/>
              <a:ext cx="1489390" cy="2339102"/>
            </a:xfrm>
            <a:prstGeom prst="rect">
              <a:avLst/>
            </a:prstGeom>
            <a:solidFill>
              <a:schemeClr val="bg1"/>
            </a:solidFill>
            <a:ln>
              <a:solidFill>
                <a:schemeClr val="tx1"/>
              </a:solidFill>
            </a:ln>
          </p:spPr>
          <p:txBody>
            <a:bodyPr wrap="square" rtlCol="0">
              <a:spAutoFit/>
            </a:bodyPr>
            <a:lstStyle/>
            <a:p>
              <a:pPr algn="ctr"/>
              <a:r>
                <a:rPr lang="da-DK" sz="1600" b="1" dirty="0" smtClean="0"/>
                <a:t>GBIF download</a:t>
              </a:r>
            </a:p>
            <a:p>
              <a:pPr algn="ctr"/>
              <a:endParaRPr lang="da-DK" sz="1600" b="1" dirty="0"/>
            </a:p>
            <a:p>
              <a:pPr algn="ctr"/>
              <a:endParaRPr lang="da-DK" sz="1600" b="1" dirty="0" smtClean="0"/>
            </a:p>
            <a:p>
              <a:pPr algn="ctr"/>
              <a:endParaRPr lang="da-DK" sz="1600" b="1" dirty="0" smtClean="0"/>
            </a:p>
            <a:p>
              <a:pPr algn="ctr"/>
              <a:endParaRPr lang="da-DK" b="1" dirty="0"/>
            </a:p>
            <a:p>
              <a:pPr algn="ctr"/>
              <a:endParaRPr lang="da-DK" sz="1600" b="1" dirty="0" smtClean="0"/>
            </a:p>
            <a:p>
              <a:pPr algn="ctr"/>
              <a:endParaRPr lang="da-DK" sz="1200" dirty="0" smtClean="0"/>
            </a:p>
            <a:p>
              <a:pPr algn="ctr"/>
              <a:endParaRPr lang="da-DK" sz="1200" dirty="0"/>
            </a:p>
            <a:p>
              <a:pPr algn="ctr"/>
              <a:endParaRPr lang="da-DK" sz="1200" dirty="0" smtClean="0"/>
            </a:p>
            <a:p>
              <a:pPr algn="ctr"/>
              <a:endParaRPr lang="da-DK" sz="1200" dirty="0" smtClean="0"/>
            </a:p>
          </p:txBody>
        </p:sp>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0982" y="2514286"/>
              <a:ext cx="1042987" cy="615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9" name="TextBox 98"/>
            <p:cNvSpPr txBox="1"/>
            <p:nvPr/>
          </p:nvSpPr>
          <p:spPr>
            <a:xfrm>
              <a:off x="1570347" y="2260370"/>
              <a:ext cx="441147" cy="253916"/>
            </a:xfrm>
            <a:prstGeom prst="rect">
              <a:avLst/>
            </a:prstGeom>
            <a:noFill/>
          </p:spPr>
          <p:txBody>
            <a:bodyPr wrap="none" rtlCol="0">
              <a:spAutoFit/>
            </a:bodyPr>
            <a:lstStyle/>
            <a:p>
              <a:r>
                <a:rPr lang="da-DK" sz="1050" dirty="0" smtClean="0"/>
                <a:t>Data</a:t>
              </a:r>
              <a:endParaRPr lang="en-GB" sz="1050" dirty="0"/>
            </a:p>
          </p:txBody>
        </p:sp>
        <p:sp>
          <p:nvSpPr>
            <p:cNvPr id="103" name="TextBox 102"/>
            <p:cNvSpPr txBox="1"/>
            <p:nvPr/>
          </p:nvSpPr>
          <p:spPr>
            <a:xfrm>
              <a:off x="1570347" y="3200958"/>
              <a:ext cx="1059906" cy="253916"/>
            </a:xfrm>
            <a:prstGeom prst="rect">
              <a:avLst/>
            </a:prstGeom>
            <a:noFill/>
          </p:spPr>
          <p:txBody>
            <a:bodyPr wrap="none" rtlCol="0">
              <a:spAutoFit/>
            </a:bodyPr>
            <a:lstStyle/>
            <a:p>
              <a:r>
                <a:rPr lang="da-DK" sz="1050" dirty="0" smtClean="0"/>
                <a:t>Data attribution</a:t>
              </a:r>
              <a:endParaRPr lang="en-GB" sz="1050" dirty="0"/>
            </a:p>
          </p:txBody>
        </p:sp>
        <p:grpSp>
          <p:nvGrpSpPr>
            <p:cNvPr id="24" name="Group 23"/>
            <p:cNvGrpSpPr/>
            <p:nvPr/>
          </p:nvGrpSpPr>
          <p:grpSpPr>
            <a:xfrm>
              <a:off x="1659950" y="3454874"/>
              <a:ext cx="1165050" cy="398335"/>
              <a:chOff x="2055917" y="2759113"/>
              <a:chExt cx="1165050" cy="398335"/>
            </a:xfrm>
          </p:grpSpPr>
          <p:grpSp>
            <p:nvGrpSpPr>
              <p:cNvPr id="19" name="Group 18"/>
              <p:cNvGrpSpPr/>
              <p:nvPr/>
            </p:nvGrpSpPr>
            <p:grpSpPr>
              <a:xfrm>
                <a:off x="2133449" y="2820576"/>
                <a:ext cx="1009986" cy="275409"/>
                <a:chOff x="2048469" y="2804033"/>
                <a:chExt cx="1009986" cy="275409"/>
              </a:xfrm>
            </p:grpSpPr>
            <p:grpSp>
              <p:nvGrpSpPr>
                <p:cNvPr id="104" name="Group 103"/>
                <p:cNvGrpSpPr/>
                <p:nvPr/>
              </p:nvGrpSpPr>
              <p:grpSpPr>
                <a:xfrm>
                  <a:off x="2048469" y="2804033"/>
                  <a:ext cx="290644" cy="275409"/>
                  <a:chOff x="1918044" y="4143262"/>
                  <a:chExt cx="290644" cy="275409"/>
                </a:xfrm>
              </p:grpSpPr>
              <p:pic>
                <p:nvPicPr>
                  <p:cNvPr id="105" name="Picture 2" descr="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92" t="1297" r="68752" b="2285"/>
                  <a:stretch/>
                </p:blipFill>
                <p:spPr bwMode="auto">
                  <a:xfrm>
                    <a:off x="1932277" y="4156495"/>
                    <a:ext cx="276411" cy="248944"/>
                  </a:xfrm>
                  <a:prstGeom prst="rect">
                    <a:avLst/>
                  </a:prstGeom>
                  <a:noFill/>
                  <a:extLst>
                    <a:ext uri="{909E8E84-426E-40dd-AFC4-6F175D3DCCD1}">
                      <a14:hiddenFill xmlns:a14="http://schemas.microsoft.com/office/drawing/2010/main" xmlns="">
                        <a:solidFill>
                          <a:srgbClr val="FFFFFF"/>
                        </a:solidFill>
                      </a14:hiddenFill>
                    </a:ext>
                  </a:extLst>
                </p:spPr>
              </p:pic>
              <p:sp>
                <p:nvSpPr>
                  <p:cNvPr id="106" name="Oval 105"/>
                  <p:cNvSpPr/>
                  <p:nvPr/>
                </p:nvSpPr>
                <p:spPr>
                  <a:xfrm>
                    <a:off x="1918044" y="4143262"/>
                    <a:ext cx="275747" cy="27540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p:nvPr/>
              </p:nvGrpSpPr>
              <p:grpSpPr>
                <a:xfrm>
                  <a:off x="2408140" y="2804033"/>
                  <a:ext cx="290644" cy="275409"/>
                  <a:chOff x="1918044" y="4143262"/>
                  <a:chExt cx="290644" cy="275409"/>
                </a:xfrm>
              </p:grpSpPr>
              <p:pic>
                <p:nvPicPr>
                  <p:cNvPr id="108" name="Picture 2" descr="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92" t="1297" r="68752" b="2285"/>
                  <a:stretch/>
                </p:blipFill>
                <p:spPr bwMode="auto">
                  <a:xfrm>
                    <a:off x="1932277" y="4156495"/>
                    <a:ext cx="276411" cy="248944"/>
                  </a:xfrm>
                  <a:prstGeom prst="rect">
                    <a:avLst/>
                  </a:prstGeom>
                  <a:noFill/>
                  <a:extLst>
                    <a:ext uri="{909E8E84-426E-40dd-AFC4-6F175D3DCCD1}">
                      <a14:hiddenFill xmlns:a14="http://schemas.microsoft.com/office/drawing/2010/main" xmlns="">
                        <a:solidFill>
                          <a:srgbClr val="FFFFFF"/>
                        </a:solidFill>
                      </a14:hiddenFill>
                    </a:ext>
                  </a:extLst>
                </p:spPr>
              </p:pic>
              <p:sp>
                <p:nvSpPr>
                  <p:cNvPr id="109" name="Oval 108"/>
                  <p:cNvSpPr/>
                  <p:nvPr/>
                </p:nvSpPr>
                <p:spPr>
                  <a:xfrm>
                    <a:off x="1918044" y="4143262"/>
                    <a:ext cx="275747" cy="275409"/>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p:nvPr/>
              </p:nvGrpSpPr>
              <p:grpSpPr>
                <a:xfrm>
                  <a:off x="2767811" y="2804033"/>
                  <a:ext cx="290644" cy="275409"/>
                  <a:chOff x="1918044" y="4143262"/>
                  <a:chExt cx="290644" cy="275409"/>
                </a:xfrm>
              </p:grpSpPr>
              <p:pic>
                <p:nvPicPr>
                  <p:cNvPr id="111" name="Picture 2" descr="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92" t="1297" r="68752" b="2285"/>
                  <a:stretch/>
                </p:blipFill>
                <p:spPr bwMode="auto">
                  <a:xfrm>
                    <a:off x="1932277" y="4156495"/>
                    <a:ext cx="276411" cy="248944"/>
                  </a:xfrm>
                  <a:prstGeom prst="rect">
                    <a:avLst/>
                  </a:prstGeom>
                  <a:noFill/>
                  <a:extLst>
                    <a:ext uri="{909E8E84-426E-40dd-AFC4-6F175D3DCCD1}">
                      <a14:hiddenFill xmlns:a14="http://schemas.microsoft.com/office/drawing/2010/main" xmlns="">
                        <a:solidFill>
                          <a:srgbClr val="FFFFFF"/>
                        </a:solidFill>
                      </a14:hiddenFill>
                    </a:ext>
                  </a:extLst>
                </p:spPr>
              </p:pic>
              <p:sp>
                <p:nvSpPr>
                  <p:cNvPr id="112" name="Oval 111"/>
                  <p:cNvSpPr/>
                  <p:nvPr/>
                </p:nvSpPr>
                <p:spPr>
                  <a:xfrm>
                    <a:off x="1918044" y="4143262"/>
                    <a:ext cx="275747" cy="275409"/>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Rectangle 21"/>
              <p:cNvSpPr/>
              <p:nvPr/>
            </p:nvSpPr>
            <p:spPr>
              <a:xfrm>
                <a:off x="2055917" y="2759113"/>
                <a:ext cx="1165050" cy="398335"/>
              </a:xfrm>
              <a:prstGeom prst="rect">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 name="Group 250"/>
            <p:cNvGrpSpPr/>
            <p:nvPr/>
          </p:nvGrpSpPr>
          <p:grpSpPr>
            <a:xfrm>
              <a:off x="1576105" y="1958624"/>
              <a:ext cx="1287104" cy="275409"/>
              <a:chOff x="1576105" y="1958624"/>
              <a:chExt cx="1287104" cy="275409"/>
            </a:xfrm>
          </p:grpSpPr>
          <p:grpSp>
            <p:nvGrpSpPr>
              <p:cNvPr id="113" name="Group 112"/>
              <p:cNvGrpSpPr/>
              <p:nvPr/>
            </p:nvGrpSpPr>
            <p:grpSpPr>
              <a:xfrm>
                <a:off x="2572565" y="1958624"/>
                <a:ext cx="290644" cy="275409"/>
                <a:chOff x="1918044" y="4143262"/>
                <a:chExt cx="290644" cy="275409"/>
              </a:xfrm>
            </p:grpSpPr>
            <p:pic>
              <p:nvPicPr>
                <p:cNvPr id="114" name="Picture 2" descr="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92" t="1297" r="68752" b="2285"/>
                <a:stretch/>
              </p:blipFill>
              <p:spPr bwMode="auto">
                <a:xfrm>
                  <a:off x="1932277" y="4156495"/>
                  <a:ext cx="276411" cy="248944"/>
                </a:xfrm>
                <a:prstGeom prst="rect">
                  <a:avLst/>
                </a:prstGeom>
                <a:noFill/>
                <a:extLst>
                  <a:ext uri="{909E8E84-426E-40dd-AFC4-6F175D3DCCD1}">
                    <a14:hiddenFill xmlns:a14="http://schemas.microsoft.com/office/drawing/2010/main" xmlns="">
                      <a:solidFill>
                        <a:srgbClr val="FFFFFF"/>
                      </a:solidFill>
                    </a14:hiddenFill>
                  </a:ext>
                </a:extLst>
              </p:spPr>
            </p:pic>
            <p:sp>
              <p:nvSpPr>
                <p:cNvPr id="115" name="Oval 114"/>
                <p:cNvSpPr/>
                <p:nvPr/>
              </p:nvSpPr>
              <p:spPr>
                <a:xfrm>
                  <a:off x="1918044" y="4143262"/>
                  <a:ext cx="275747" cy="275409"/>
                </a:xfrm>
                <a:prstGeom prst="ellipse">
                  <a:avLst/>
                </a:prstGeom>
                <a:noFill/>
                <a:ln w="571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TextBox 115"/>
              <p:cNvSpPr txBox="1"/>
              <p:nvPr/>
            </p:nvSpPr>
            <p:spPr>
              <a:xfrm>
                <a:off x="1576105" y="1969370"/>
                <a:ext cx="978153" cy="253916"/>
              </a:xfrm>
              <a:prstGeom prst="rect">
                <a:avLst/>
              </a:prstGeom>
              <a:noFill/>
            </p:spPr>
            <p:txBody>
              <a:bodyPr wrap="none" rtlCol="0">
                <a:spAutoFit/>
              </a:bodyPr>
              <a:lstStyle/>
              <a:p>
                <a:r>
                  <a:rPr lang="da-DK" sz="1050" dirty="0" smtClean="0"/>
                  <a:t>Download DOI</a:t>
                </a:r>
                <a:endParaRPr lang="en-GB" sz="1050" dirty="0"/>
              </a:p>
            </p:txBody>
          </p:sp>
        </p:grpSp>
      </p:grpSp>
      <p:grpSp>
        <p:nvGrpSpPr>
          <p:cNvPr id="14" name="Group 13"/>
          <p:cNvGrpSpPr/>
          <p:nvPr/>
        </p:nvGrpSpPr>
        <p:grpSpPr>
          <a:xfrm>
            <a:off x="3689498" y="5289633"/>
            <a:ext cx="1754248" cy="1149048"/>
            <a:chOff x="3689498" y="5289633"/>
            <a:chExt cx="1754248" cy="1149048"/>
          </a:xfrm>
        </p:grpSpPr>
        <p:sp>
          <p:nvSpPr>
            <p:cNvPr id="28" name="TextBox 27"/>
            <p:cNvSpPr txBox="1"/>
            <p:nvPr/>
          </p:nvSpPr>
          <p:spPr>
            <a:xfrm>
              <a:off x="3689498" y="5289633"/>
              <a:ext cx="1754248" cy="1149048"/>
            </a:xfrm>
            <a:prstGeom prst="rect">
              <a:avLst/>
            </a:prstGeom>
            <a:noFill/>
            <a:ln w="3175">
              <a:solidFill>
                <a:schemeClr val="tx1"/>
              </a:solidFill>
            </a:ln>
          </p:spPr>
          <p:txBody>
            <a:bodyPr wrap="square" rtlCol="0">
              <a:spAutoFit/>
            </a:bodyPr>
            <a:lstStyle/>
            <a:p>
              <a:pPr algn="ctr"/>
              <a:r>
                <a:rPr lang="da-DK" sz="1400" b="1" dirty="0" smtClean="0"/>
                <a:t>Download history</a:t>
              </a:r>
            </a:p>
            <a:p>
              <a:pPr algn="ctr"/>
              <a:endParaRPr lang="da-DK" sz="1100" b="1" dirty="0"/>
            </a:p>
            <a:p>
              <a:pPr algn="ctr"/>
              <a:endParaRPr lang="da-DK" sz="1100" b="1" dirty="0" smtClean="0"/>
            </a:p>
            <a:p>
              <a:pPr algn="ctr"/>
              <a:endParaRPr lang="da-DK" sz="1100" b="1" dirty="0"/>
            </a:p>
            <a:p>
              <a:pPr algn="ctr"/>
              <a:endParaRPr lang="da-DK" sz="1100" b="1" dirty="0" smtClean="0"/>
            </a:p>
            <a:p>
              <a:pPr algn="ctr"/>
              <a:endParaRPr lang="en-US" sz="1100" b="1" dirty="0"/>
            </a:p>
          </p:txBody>
        </p:sp>
        <p:grpSp>
          <p:nvGrpSpPr>
            <p:cNvPr id="13" name="Group 12"/>
            <p:cNvGrpSpPr/>
            <p:nvPr/>
          </p:nvGrpSpPr>
          <p:grpSpPr>
            <a:xfrm>
              <a:off x="3780097" y="5608420"/>
              <a:ext cx="1573051" cy="331770"/>
              <a:chOff x="3764493" y="5608420"/>
              <a:chExt cx="1573051" cy="331770"/>
            </a:xfrm>
          </p:grpSpPr>
          <p:grpSp>
            <p:nvGrpSpPr>
              <p:cNvPr id="133" name="Group 132"/>
              <p:cNvGrpSpPr/>
              <p:nvPr/>
            </p:nvGrpSpPr>
            <p:grpSpPr>
              <a:xfrm>
                <a:off x="4976417" y="5635895"/>
                <a:ext cx="290644" cy="275409"/>
                <a:chOff x="1918044" y="4143262"/>
                <a:chExt cx="290644" cy="275409"/>
              </a:xfrm>
            </p:grpSpPr>
            <p:pic>
              <p:nvPicPr>
                <p:cNvPr id="134" name="Picture 2" descr="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92" t="1297" r="68752" b="2285"/>
                <a:stretch/>
              </p:blipFill>
              <p:spPr bwMode="auto">
                <a:xfrm>
                  <a:off x="1932277" y="4156495"/>
                  <a:ext cx="276411" cy="248944"/>
                </a:xfrm>
                <a:prstGeom prst="rect">
                  <a:avLst/>
                </a:prstGeom>
                <a:noFill/>
                <a:extLst>
                  <a:ext uri="{909E8E84-426E-40dd-AFC4-6F175D3DCCD1}">
                    <a14:hiddenFill xmlns:a14="http://schemas.microsoft.com/office/drawing/2010/main" xmlns="">
                      <a:solidFill>
                        <a:srgbClr val="FFFFFF"/>
                      </a:solidFill>
                    </a14:hiddenFill>
                  </a:ext>
                </a:extLst>
              </p:spPr>
            </p:pic>
            <p:sp>
              <p:nvSpPr>
                <p:cNvPr id="135" name="Oval 134"/>
                <p:cNvSpPr/>
                <p:nvPr/>
              </p:nvSpPr>
              <p:spPr>
                <a:xfrm>
                  <a:off x="1918044" y="4143262"/>
                  <a:ext cx="275747" cy="275409"/>
                </a:xfrm>
                <a:prstGeom prst="ellipse">
                  <a:avLst/>
                </a:prstGeom>
                <a:noFill/>
                <a:ln w="571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3764493" y="5608420"/>
                <a:ext cx="1573051" cy="33177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200" dirty="0" smtClean="0">
                    <a:solidFill>
                      <a:schemeClr val="tx1"/>
                    </a:solidFill>
                  </a:rPr>
                  <a:t>Download 1</a:t>
                </a:r>
                <a:endParaRPr lang="en-US" sz="1200" dirty="0">
                  <a:solidFill>
                    <a:schemeClr val="tx1"/>
                  </a:solidFill>
                </a:endParaRPr>
              </a:p>
            </p:txBody>
          </p:sp>
        </p:grpSp>
        <p:sp>
          <p:nvSpPr>
            <p:cNvPr id="164" name="Rectangle 163"/>
            <p:cNvSpPr/>
            <p:nvPr/>
          </p:nvSpPr>
          <p:spPr>
            <a:xfrm>
              <a:off x="3780097" y="6020468"/>
              <a:ext cx="1573051" cy="25616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b="1" dirty="0" smtClean="0">
                  <a:solidFill>
                    <a:schemeClr val="tx1"/>
                  </a:solidFill>
                </a:rPr>
                <a:t>. . .</a:t>
              </a:r>
              <a:endParaRPr lang="en-US" b="1" dirty="0">
                <a:solidFill>
                  <a:schemeClr val="tx1"/>
                </a:solidFill>
              </a:endParaRPr>
            </a:p>
          </p:txBody>
        </p:sp>
      </p:grpSp>
      <p:sp>
        <p:nvSpPr>
          <p:cNvPr id="165" name="Right Arrow 164"/>
          <p:cNvSpPr/>
          <p:nvPr/>
        </p:nvSpPr>
        <p:spPr>
          <a:xfrm>
            <a:off x="2926931" y="5450766"/>
            <a:ext cx="644496" cy="534624"/>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extBox 165"/>
          <p:cNvSpPr txBox="1"/>
          <p:nvPr/>
        </p:nvSpPr>
        <p:spPr>
          <a:xfrm>
            <a:off x="2710438" y="6564455"/>
            <a:ext cx="2797106" cy="293545"/>
          </a:xfrm>
          <a:prstGeom prst="rect">
            <a:avLst/>
          </a:prstGeom>
          <a:noFill/>
        </p:spPr>
        <p:txBody>
          <a:bodyPr wrap="square" rtlCol="0">
            <a:noAutofit/>
          </a:bodyPr>
          <a:lstStyle/>
          <a:p>
            <a:pPr algn="ctr"/>
            <a:r>
              <a:rPr lang="da-DK" sz="1050" dirty="0" smtClean="0"/>
              <a:t>GBIF.org creates a download data set</a:t>
            </a:r>
            <a:endParaRPr lang="en-GB" sz="1050" dirty="0"/>
          </a:p>
        </p:txBody>
      </p:sp>
      <p:sp>
        <p:nvSpPr>
          <p:cNvPr id="132" name="Title 1"/>
          <p:cNvSpPr txBox="1">
            <a:spLocks/>
          </p:cNvSpPr>
          <p:nvPr/>
        </p:nvSpPr>
        <p:spPr>
          <a:xfrm>
            <a:off x="457200" y="274639"/>
            <a:ext cx="8229600" cy="1143000"/>
          </a:xfrm>
          <a:prstGeom prst="rect">
            <a:avLst/>
          </a:prstGeom>
        </p:spPr>
        <p:txBody>
          <a:bodyPr vert="horz" lIns="0" tIns="45720" rIns="0" bIns="45720" rtlCol="0" anchor="t" anchorCtr="0">
            <a:normAutofit/>
          </a:bodyPr>
          <a:lstStyle>
            <a:lvl1pPr algn="l" defTabSz="457200" rtl="0" eaLnBrk="1" latinLnBrk="0" hangingPunct="1">
              <a:spcBef>
                <a:spcPct val="0"/>
              </a:spcBef>
              <a:buNone/>
              <a:defRPr sz="2800" b="1" kern="1200" cap="all">
                <a:solidFill>
                  <a:srgbClr val="339837"/>
                </a:solidFill>
                <a:latin typeface="Arial"/>
                <a:ea typeface="+mj-ea"/>
                <a:cs typeface="Arial"/>
              </a:defRPr>
            </a:lvl1pPr>
          </a:lstStyle>
          <a:p>
            <a:r>
              <a:rPr lang="da-DK" dirty="0" smtClean="0"/>
              <a:t>GBIF E ´Digital Object </a:t>
            </a:r>
            <a:r>
              <a:rPr lang="da-DK" dirty="0" err="1" smtClean="0"/>
              <a:t>Identifiers</a:t>
            </a:r>
            <a:r>
              <a:rPr lang="da-DK" dirty="0" smtClean="0"/>
              <a:t>´(DOI)</a:t>
            </a:r>
            <a:endParaRPr lang="en-US" dirty="0"/>
          </a:p>
        </p:txBody>
      </p:sp>
    </p:spTree>
    <p:extLst>
      <p:ext uri="{BB962C8B-B14F-4D97-AF65-F5344CB8AC3E}">
        <p14:creationId xmlns:p14="http://schemas.microsoft.com/office/powerpoint/2010/main" val="401571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6"/>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98"/>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6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6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147"/>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7"/>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066"/>
                                        </p:tgtEl>
                                        <p:attrNameLst>
                                          <p:attrName>style.visibility</p:attrName>
                                        </p:attrNameLst>
                                      </p:cBhvr>
                                      <p:to>
                                        <p:strVal val="visible"/>
                                      </p:to>
                                    </p:set>
                                  </p:childTnLst>
                                </p:cTn>
                              </p:par>
                              <p:par>
                                <p:cTn id="53" presetID="1" presetClass="exit" presetSubtype="0" fill="hold" grpId="1" nodeType="withEffect">
                                  <p:stCondLst>
                                    <p:cond delay="0"/>
                                  </p:stCondLst>
                                  <p:childTnLst>
                                    <p:set>
                                      <p:cBhvr>
                                        <p:cTn id="54" dur="1" fill="hold">
                                          <p:stCondLst>
                                            <p:cond delay="0"/>
                                          </p:stCondLst>
                                        </p:cTn>
                                        <p:tgtEl>
                                          <p:spTgt spid="27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7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par>
                                <p:cTn id="65" presetID="1" presetClass="exit" presetSubtype="0" fill="hold" grpId="1" nodeType="withEffect">
                                  <p:stCondLst>
                                    <p:cond delay="0"/>
                                  </p:stCondLst>
                                  <p:childTnLst>
                                    <p:set>
                                      <p:cBhvr>
                                        <p:cTn id="66" dur="1" fill="hold">
                                          <p:stCondLst>
                                            <p:cond delay="0"/>
                                          </p:stCondLst>
                                        </p:cTn>
                                        <p:tgtEl>
                                          <p:spTgt spid="2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147" grpId="0"/>
      <p:bldP spid="147" grpId="1"/>
      <p:bldP spid="2069" grpId="0" animBg="1"/>
      <p:bldP spid="232" grpId="0" animBg="1"/>
      <p:bldP spid="249" grpId="0"/>
      <p:bldP spid="249" grpId="1"/>
      <p:bldP spid="250" grpId="0"/>
      <p:bldP spid="276" grpId="0"/>
      <p:bldP spid="276" grpId="1"/>
      <p:bldP spid="277" grpId="0"/>
      <p:bldP spid="165" grpId="0" animBg="1"/>
      <p:bldP spid="166" grpId="0"/>
      <p:bldP spid="16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err="1" smtClean="0"/>
              <a:t>Usos</a:t>
            </a:r>
            <a:r>
              <a:rPr lang="en-GB" dirty="0" smtClean="0"/>
              <a:t> de dados </a:t>
            </a:r>
            <a:r>
              <a:rPr lang="en-GB" dirty="0" err="1" smtClean="0"/>
              <a:t>na</a:t>
            </a:r>
            <a:r>
              <a:rPr lang="en-GB" dirty="0" smtClean="0"/>
              <a:t> </a:t>
            </a:r>
            <a:r>
              <a:rPr lang="en-GB" dirty="0" err="1" smtClean="0"/>
              <a:t>pesquisa</a:t>
            </a:r>
            <a:endParaRPr lang="en-GB" dirty="0"/>
          </a:p>
        </p:txBody>
      </p:sp>
      <p:sp>
        <p:nvSpPr>
          <p:cNvPr id="4" name="Text Placeholder 3"/>
          <p:cNvSpPr>
            <a:spLocks noGrp="1"/>
          </p:cNvSpPr>
          <p:nvPr>
            <p:ph type="body" sz="quarter" idx="10"/>
          </p:nvPr>
        </p:nvSpPr>
        <p:spPr>
          <a:xfrm>
            <a:off x="441324" y="6407149"/>
            <a:ext cx="6035676" cy="383119"/>
          </a:xfrm>
        </p:spPr>
        <p:txBody>
          <a:bodyPr/>
          <a:lstStyle/>
          <a:p>
            <a:r>
              <a:rPr lang="en-GB" dirty="0" smtClean="0"/>
              <a:t>GBIF Science </a:t>
            </a:r>
            <a:r>
              <a:rPr lang="en-GB" dirty="0"/>
              <a:t>Review available at http://</a:t>
            </a:r>
            <a:r>
              <a:rPr lang="en-GB" dirty="0" err="1"/>
              <a:t>www.gbif.org</a:t>
            </a:r>
            <a:r>
              <a:rPr lang="en-GB" dirty="0"/>
              <a:t>/resources/3427.</a:t>
            </a:r>
          </a:p>
        </p:txBody>
      </p:sp>
      <p:pic>
        <p:nvPicPr>
          <p:cNvPr id="5" name="Picture 4" descr="Screen Shot 2014-09-12 at 06.53.3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419" y="1286324"/>
            <a:ext cx="2693677" cy="4110582"/>
          </a:xfrm>
          <a:prstGeom prst="rect">
            <a:avLst/>
          </a:prstGeom>
        </p:spPr>
      </p:pic>
      <p:graphicFrame>
        <p:nvGraphicFramePr>
          <p:cNvPr id="6" name="Chart 5"/>
          <p:cNvGraphicFramePr>
            <a:graphicFrameLocks/>
          </p:cNvGraphicFramePr>
          <p:nvPr>
            <p:extLst>
              <p:ext uri="{D42A27DB-BD31-4B8C-83A1-F6EECF244321}">
                <p14:modId xmlns:p14="http://schemas.microsoft.com/office/powerpoint/2010/main" val="4203617414"/>
              </p:ext>
            </p:extLst>
          </p:nvPr>
        </p:nvGraphicFramePr>
        <p:xfrm>
          <a:off x="3611091" y="1286324"/>
          <a:ext cx="5266209" cy="42635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2674796"/>
      </p:ext>
    </p:extLst>
  </p:cSld>
  <p:clrMapOvr>
    <a:masterClrMapping/>
  </p:clrMapOvr>
  <p:timing>
    <p:tnLst>
      <p:par>
        <p:cTn id="1" dur="indefinite" restart="never" nodeType="tmRoot"/>
      </p:par>
    </p:tnLst>
  </p:timing>
</p:sld>
</file>

<file path=ppt/theme/theme1.xml><?xml version="1.0" encoding="utf-8"?>
<a:theme xmlns:a="http://schemas.openxmlformats.org/drawingml/2006/main" name="WRI-temp-16x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9143</TotalTime>
  <Words>626</Words>
  <Application>Microsoft Office PowerPoint</Application>
  <PresentationFormat>On-screen Show (4:3)</PresentationFormat>
  <Paragraphs>92</Paragraphs>
  <Slides>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Narrow</vt:lpstr>
      <vt:lpstr>Calibri</vt:lpstr>
      <vt:lpstr>Trebuchet MS</vt:lpstr>
      <vt:lpstr>WRI-temp-16x9</vt:lpstr>
      <vt:lpstr>Mobilização de dados atravès do GBIF – a infraestrutura global</vt:lpstr>
      <vt:lpstr>´repatriação´ de dados</vt:lpstr>
      <vt:lpstr>Acesso aos recordes detalhados</vt:lpstr>
      <vt:lpstr>Acesso aos recordes detalhados</vt:lpstr>
      <vt:lpstr>AnalÍticos de dados por pais</vt:lpstr>
      <vt:lpstr>AnalÍticos de dados por pais</vt:lpstr>
      <vt:lpstr>PowerPoint Presentation</vt:lpstr>
      <vt:lpstr>PowerPoint Presentation</vt:lpstr>
      <vt:lpstr>Usos de dados na pesquisa</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adm-local</dc:creator>
  <cp:keywords/>
  <dc:description/>
  <cp:lastModifiedBy>adm-local</cp:lastModifiedBy>
  <cp:revision>116</cp:revision>
  <dcterms:created xsi:type="dcterms:W3CDTF">2013-11-11T19:58:28Z</dcterms:created>
  <dcterms:modified xsi:type="dcterms:W3CDTF">2014-12-08T20:57:53Z</dcterms:modified>
  <cp:category/>
</cp:coreProperties>
</file>