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1" r:id="rId3"/>
    <p:sldId id="286" r:id="rId4"/>
    <p:sldId id="290" r:id="rId5"/>
    <p:sldId id="258" r:id="rId6"/>
    <p:sldId id="297" r:id="rId7"/>
    <p:sldId id="273" r:id="rId8"/>
    <p:sldId id="294" r:id="rId9"/>
    <p:sldId id="293" r:id="rId10"/>
    <p:sldId id="296" r:id="rId11"/>
    <p:sldId id="295" r:id="rId12"/>
    <p:sldId id="283" r:id="rId13"/>
    <p:sldId id="26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E2D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2" autoAdjust="0"/>
    <p:restoredTop sz="90275" autoAdjust="0"/>
  </p:normalViewPr>
  <p:slideViewPr>
    <p:cSldViewPr snapToGrid="0" snapToObjects="1">
      <p:cViewPr varScale="1">
        <p:scale>
          <a:sx n="138" d="100"/>
          <a:sy n="138" d="100"/>
        </p:scale>
        <p:origin x="33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61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701B-1E58-417C-8C39-5AA87E695F9E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1A22-01C7-4A92-9A0A-65EB2E044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675AC1-29D8-444D-BB39-EAFCED7F4114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A7E11F-83AF-8E4C-954D-5AB1D905A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ge.org.uk/assets/files/science/Herbarium/digitisation/Biological%20collection%20data%20capture%20poster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Deb: Data capture / transcription (Deb) – 10 minutes (high-level)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Staffing (volunteers, paid staff, the public)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key-boarding (data entry), short-cut key-strokes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voice software / multi-keying 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ocr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/ crowd / volunteer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database software and data-entry issues (ditto, drop-downs, scripts for validation)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error catching / data validation strategies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Andrea on Specific Tools for Data Capture, including Public Participation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OCR output and parsing of labels, Matsunaga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focus on specific tools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Greg: Public Participation,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Riccardi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about BIOSPEX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1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Slide 2 the task clusters (with personnel and written protocols and continuous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biodiv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informatics folks)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0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0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specimen?</a:t>
            </a:r>
          </a:p>
          <a:p>
            <a:r>
              <a:rPr lang="en-US" dirty="0" smtClean="0"/>
              <a:t>From image of the specimen label?</a:t>
            </a:r>
          </a:p>
          <a:p>
            <a:r>
              <a:rPr lang="en-US" dirty="0" smtClean="0"/>
              <a:t>From image and Optical Character Recognition output?</a:t>
            </a:r>
          </a:p>
          <a:p>
            <a:r>
              <a:rPr lang="en-US" dirty="0" smtClean="0"/>
              <a:t>Voice too?</a:t>
            </a:r>
          </a:p>
          <a:p>
            <a:r>
              <a:rPr lang="en-US" dirty="0" smtClean="0"/>
              <a:t>Touch screen?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hlinkClick r:id="rId3" tooltip="Biological collection data capture"/>
              </a:rPr>
              <a:t>Biological collection data capture: a rapid approach using curatorial data</a:t>
            </a:r>
            <a:endParaRPr lang="en-US" sz="1200" u="sng" dirty="0" smtClean="0"/>
          </a:p>
          <a:p>
            <a:r>
              <a:rPr lang="en-US" dirty="0" smtClean="0"/>
              <a:t>Read this to get an idea of</a:t>
            </a:r>
            <a:r>
              <a:rPr lang="en-US" baseline="0" dirty="0" smtClean="0"/>
              <a:t> the current trend in digitizing minimal records to start.</a:t>
            </a:r>
          </a:p>
          <a:p>
            <a:r>
              <a:rPr lang="en-US" dirty="0" smtClean="0"/>
              <a:t>http://www.rbge.org.uk/assets/files/science/Herbarium/digitisation/Biological%20collection%20data%20capture%20poster.pdf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2BC6-4636-4354-AF72-0DB98EF6C8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9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http://prezi.com/iib3pqk-kyd-/curators-workbench/</a:t>
            </a:r>
          </a:p>
          <a:p>
            <a:endParaRPr lang="en-US" dirty="0" smtClean="0"/>
          </a:p>
          <a:p>
            <a:r>
              <a:rPr lang="en-US" dirty="0" smtClean="0"/>
              <a:t>Why care</a:t>
            </a:r>
            <a:r>
              <a:rPr lang="en-US" baseline="0" dirty="0" smtClean="0"/>
              <a:t> about standards?</a:t>
            </a:r>
            <a:br>
              <a:rPr lang="en-US" baseline="0" dirty="0" smtClean="0"/>
            </a:br>
            <a:r>
              <a:rPr lang="en-US" baseline="0" dirty="0" smtClean="0"/>
              <a:t>What do they have the potential to accomplish?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Collection Managers are doing what they need to do – for themselves, their collections.</a:t>
            </a:r>
          </a:p>
          <a:p>
            <a:r>
              <a:rPr lang="en-US" baseline="0" dirty="0" smtClean="0"/>
              <a:t>When we share, we need standards.</a:t>
            </a:r>
          </a:p>
          <a:p>
            <a:r>
              <a:rPr lang="en-US" baseline="0" dirty="0" smtClean="0"/>
              <a:t>Data becomes useful for others / other purposes.</a:t>
            </a:r>
          </a:p>
          <a:p>
            <a:r>
              <a:rPr lang="en-US" baseline="0" dirty="0" smtClean="0"/>
              <a:t>a common vocab is required</a:t>
            </a:r>
          </a:p>
          <a:p>
            <a:r>
              <a:rPr lang="en-US" baseline="0" dirty="0" smtClean="0"/>
              <a:t>Feedback and Attribution become possible.</a:t>
            </a:r>
          </a:p>
          <a:p>
            <a:r>
              <a:rPr lang="en-US" baseline="0" dirty="0" smtClean="0"/>
              <a:t>The collection gets used, more, increasing the value of the collection.</a:t>
            </a:r>
          </a:p>
          <a:p>
            <a:r>
              <a:rPr lang="en-US" baseline="0" dirty="0" smtClean="0"/>
              <a:t>	indirect, subtle</a:t>
            </a:r>
          </a:p>
          <a:p>
            <a:r>
              <a:rPr lang="en-US" baseline="0" dirty="0" smtClean="0"/>
              <a:t>Putting identifiers on specimens --- makes more useful to others.</a:t>
            </a:r>
          </a:p>
          <a:p>
            <a:r>
              <a:rPr lang="en-US" baseline="0" dirty="0" smtClean="0"/>
              <a:t>	consistency is important!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F057A-E30D-44EE-83A1-0415F9D9D2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9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emf"/><Relationship Id="rId3" Type="http://schemas.openxmlformats.org/officeDocument/2006/relationships/hyperlink" Target="http://www.facebook.com/iDigBio" TargetMode="External"/><Relationship Id="rId7" Type="http://schemas.openxmlformats.org/officeDocument/2006/relationships/hyperlink" Target="http://vimeo.com/idigbio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file:///\\localhost\webcal\::www.idigbio.org:events-calendar:export.ics" TargetMode="External"/><Relationship Id="rId5" Type="http://schemas.openxmlformats.org/officeDocument/2006/relationships/hyperlink" Target="https://twitter.com/iDigBio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idigbio.org/rss-feed.xml" TargetMode="External"/><Relationship Id="rId1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45018"/>
            <a:ext cx="9144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857250"/>
            <a:ext cx="9144000" cy="4887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00438" y="5945864"/>
            <a:ext cx="5370512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</a:t>
            </a:r>
            <a:r>
              <a:rPr lang="en-US" sz="1050" i="1" dirty="0" smtClean="0">
                <a:latin typeface="+mn-lt"/>
                <a:ea typeface="+mn-ea"/>
                <a:cs typeface="+mn-cs"/>
              </a:rPr>
              <a:t>reflect </a:t>
            </a:r>
            <a:r>
              <a:rPr lang="en-US" sz="1050" i="1" dirty="0">
                <a:latin typeface="+mn-lt"/>
                <a:ea typeface="+mn-ea"/>
                <a:cs typeface="+mn-cs"/>
              </a:rPr>
              <a:t>the views of the National Science Foundation.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41375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1" descr="idigbio_on_grey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2075"/>
            <a:ext cx="2022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390"/>
            <a:ext cx="6400800" cy="141011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3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945EE9-9DAB-0E47-B004-C741F40FD6F3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3756"/>
            <a:ext cx="1669232" cy="5462594"/>
          </a:xfrm>
          <a:prstGeom prst="rect">
            <a:avLst/>
          </a:prstGeom>
        </p:spPr>
        <p:txBody>
          <a:bodyPr vert="eaVert"/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3756"/>
            <a:ext cx="6019800" cy="54625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D091-C1CF-6A42-BD42-1224C83FE17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ooter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857250"/>
            <a:ext cx="9144000" cy="463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00438" y="5729288"/>
            <a:ext cx="53705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1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7765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400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703638"/>
            <a:ext cx="401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hlinkClick r:id="rId9"/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1719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660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685800" y="3503613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latin typeface="Helvetica" charset="0"/>
                <a:cs typeface="Helvetica" charset="0"/>
              </a:rPr>
              <a:t>www.idigbio.org</a:t>
            </a:r>
          </a:p>
        </p:txBody>
      </p:sp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252538" y="2674938"/>
            <a:ext cx="968375" cy="830262"/>
            <a:chOff x="1252080" y="2742784"/>
            <a:chExt cx="968247" cy="830111"/>
          </a:xfrm>
        </p:grpSpPr>
        <p:pic>
          <p:nvPicPr>
            <p:cNvPr id="13" name="Picture 22" descr="idigbio_logo_rgb.eps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9"/>
            <a:stretch>
              <a:fillRect/>
            </a:stretch>
          </p:blipFill>
          <p:spPr bwMode="auto">
            <a:xfrm>
              <a:off x="1252080" y="2742784"/>
              <a:ext cx="861291" cy="8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1945725" y="3361796"/>
              <a:ext cx="274602" cy="211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5" name="TextBox 24"/>
          <p:cNvSpPr txBox="1">
            <a:spLocks noChangeArrowheads="1"/>
          </p:cNvSpPr>
          <p:nvPr userDrawn="1"/>
        </p:nvSpPr>
        <p:spPr bwMode="auto">
          <a:xfrm>
            <a:off x="3751263" y="2601913"/>
            <a:ext cx="53927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facebook.com/iDigBio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twitter.com/iDigBio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vimeo.com/idigbio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idigbio.org/rss-feed.xml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webcal://www.idigbio.org/events-calendar/export.ics</a:t>
            </a:r>
          </a:p>
          <a:p>
            <a:pPr>
              <a:defRPr/>
            </a:pPr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41375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7" name="Picture 21" descr="idigbio_on_grey.ti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2075"/>
            <a:ext cx="2022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7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587D8E-9F43-4E4C-8989-58D09790A636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7"/>
            <a:ext cx="8229600" cy="571500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8229600" cy="4700729"/>
          </a:xfrm>
        </p:spPr>
        <p:txBody>
          <a:bodyPr/>
          <a:lstStyle>
            <a:lvl1pPr>
              <a:defRPr sz="2800">
                <a:latin typeface="Cambria"/>
                <a:cs typeface="Cambria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D726-78D0-3348-A3E5-6F42C87DF9B7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5888038"/>
            <a:ext cx="520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C11A3E-28BA-AB43-BF3E-EDE48363DDC0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942"/>
            <a:ext cx="8229600" cy="670528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FEDE-1A1B-724A-82C5-2E169CE09708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AC53F38-319F-764A-ADC5-B28CBC35C13B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927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7406"/>
            <a:ext cx="4040188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6066"/>
            <a:ext cx="4040188" cy="36800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7406"/>
            <a:ext cx="4041775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6066"/>
            <a:ext cx="4041775" cy="368009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EDCE-B073-0344-9CF3-DF0BFF017B4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6ED38C-7336-D345-AF53-EB2CA9758BE1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2163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134E-A647-8C44-B20F-572282D3F0D5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8809CF-9C41-2E4D-8F75-CE8C553C244A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698B-492B-2742-8BB1-9D3B2D73D7F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26948C-628B-FE4E-BCC8-84124A406066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862"/>
            <a:ext cx="3008313" cy="708876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0862"/>
            <a:ext cx="5111750" cy="556762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3189"/>
            <a:ext cx="3008313" cy="4665299"/>
          </a:xfrm>
        </p:spPr>
        <p:txBody>
          <a:bodyPr/>
          <a:lstStyle>
            <a:lvl1pPr marL="0" indent="0">
              <a:buNone/>
              <a:defRPr sz="1400">
                <a:latin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E336-BEAD-0C47-96E2-88AF70A037E4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FD32CF-1CBC-EA4C-86D7-F712CF2719BE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4" y="5482639"/>
            <a:ext cx="5486400" cy="40521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754" y="987834"/>
            <a:ext cx="7953437" cy="4379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54" y="5887849"/>
            <a:ext cx="5486400" cy="520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8F29-DF45-9C42-B1A1-D4012827ED3D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74BC4B-6958-2542-A805-A500B75A5D6F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28629"/>
            <a:ext cx="8229600" cy="4427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3246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08FA-01D3-394F-ADC6-33D9FB808F66}" type="datetimeFigureOut">
              <a:rPr lang="en-US"/>
              <a:pPr>
                <a:defRPr/>
              </a:pPr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69913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7" name="Picture 1" descr="idigbio_on_grey.t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01600"/>
            <a:ext cx="1190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1700"/>
            <a:ext cx="8229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5313" y="123825"/>
            <a:ext cx="80010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12 pt. Helvetica* 65 Medium   0" charset="0"/>
              </a:defRPr>
            </a:lvl1pPr>
          </a:lstStyle>
          <a:p>
            <a:pPr>
              <a:defRPr/>
            </a:pPr>
            <a:r>
              <a:rPr lang="en-US"/>
              <a:t>8/6/14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350" y="123825"/>
            <a:ext cx="424815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12 pt. Helvetica* 65 Medium   0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tif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hyperlink" Target="http://www.rbge.org.uk/assets/files/science/Herbarium/digitisation/Biological%20collection%20data%20capture%20poste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44952"/>
            <a:ext cx="9144000" cy="48845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525"/>
            <a:ext cx="7772400" cy="1710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Task Cluster 4 -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Electronic Data Capture: </a:t>
            </a:r>
            <a:r>
              <a:rPr lang="en-US" sz="2800" dirty="0" smtClean="0">
                <a:ea typeface="+mj-ea"/>
                <a:cs typeface="+mj-cs"/>
              </a:rPr>
              <a:t>collection data management and data capture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315" y="3565005"/>
            <a:ext cx="7067281" cy="1639127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dirty="0" smtClean="0">
                <a:ea typeface="+mn-ea"/>
              </a:rPr>
              <a:t>Presenter: Deborah Paul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500" dirty="0" smtClean="0">
                <a:ea typeface="+mn-ea"/>
              </a:rPr>
              <a:t>Florida State University</a:t>
            </a:r>
            <a:endParaRPr lang="en-US" sz="35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500" dirty="0" smtClean="0">
                <a:ea typeface="+mn-ea"/>
              </a:rPr>
              <a:t>Integrated </a:t>
            </a:r>
            <a:r>
              <a:rPr lang="en-US" sz="3500" dirty="0">
                <a:ea typeface="+mn-ea"/>
              </a:rPr>
              <a:t>Digitized </a:t>
            </a:r>
            <a:r>
              <a:rPr lang="en-US" sz="3500" dirty="0" err="1">
                <a:ea typeface="+mn-ea"/>
              </a:rPr>
              <a:t>Biocollections</a:t>
            </a:r>
            <a:r>
              <a:rPr lang="en-US" sz="3500" dirty="0">
                <a:ea typeface="+mn-ea"/>
              </a:rPr>
              <a:t> (iDigBio</a:t>
            </a:r>
            <a:r>
              <a:rPr lang="en-US" sz="3500" dirty="0" smtClean="0">
                <a:ea typeface="+mn-ea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Brazilian Biodiversity Information System (</a:t>
            </a:r>
            <a:r>
              <a:rPr lang="en-US" dirty="0" err="1" smtClean="0">
                <a:ea typeface="+mn-ea"/>
              </a:rPr>
              <a:t>SiBBr</a:t>
            </a:r>
            <a:r>
              <a:rPr lang="en-US" dirty="0" smtClean="0">
                <a:ea typeface="+mn-ea"/>
              </a:rPr>
              <a:t>) Launching Event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25 November 2014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Brasilia, DF, Brazil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838" y="3116687"/>
            <a:ext cx="2734073" cy="232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key thoughts about data capture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software and data-entry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ditto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drop-downs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utomated scripts </a:t>
            </a:r>
            <a:r>
              <a:rPr lang="en-US" dirty="0"/>
              <a:t>for </a:t>
            </a:r>
            <a:r>
              <a:rPr lang="en-US" dirty="0" smtClean="0"/>
              <a:t>validation</a:t>
            </a:r>
            <a:endParaRPr lang="en-US" dirty="0"/>
          </a:p>
          <a:p>
            <a:r>
              <a:rPr lang="en-US" dirty="0"/>
              <a:t>error </a:t>
            </a:r>
            <a:r>
              <a:rPr lang="en-US" dirty="0" smtClean="0"/>
              <a:t>catching </a:t>
            </a:r>
            <a:r>
              <a:rPr lang="en-US" dirty="0"/>
              <a:t>/ data validation strategies</a:t>
            </a:r>
          </a:p>
          <a:p>
            <a:r>
              <a:rPr lang="en-US" dirty="0"/>
              <a:t>tracking what has / has not been entered / </a:t>
            </a:r>
            <a:r>
              <a:rPr lang="en-US" dirty="0" smtClean="0"/>
              <a:t>imaged</a:t>
            </a:r>
          </a:p>
          <a:p>
            <a:r>
              <a:rPr lang="en-US" dirty="0"/>
              <a:t>protocols / workflows continuously evaluated</a:t>
            </a: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US" dirty="0"/>
              <a:t>/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1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57"/>
          <a:stretch/>
        </p:blipFill>
        <p:spPr>
          <a:xfrm>
            <a:off x="227421" y="114231"/>
            <a:ext cx="8080334" cy="6032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9" t="3067" r="1139"/>
          <a:stretch/>
        </p:blipFill>
        <p:spPr>
          <a:xfrm>
            <a:off x="14835" y="4153022"/>
            <a:ext cx="2025775" cy="21434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2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Obrigada</a:t>
            </a:r>
            <a:r>
              <a:rPr lang="en-US" sz="3200" dirty="0"/>
              <a:t> </a:t>
            </a:r>
            <a:r>
              <a:rPr lang="en-US" sz="3200" dirty="0" err="1"/>
              <a:t>SiBBr</a:t>
            </a:r>
            <a:r>
              <a:rPr lang="en-US" sz="3200" dirty="0"/>
              <a:t>! Find out more at …</a:t>
            </a:r>
            <a:br>
              <a:rPr lang="en-US" sz="3200" dirty="0"/>
            </a:br>
            <a:r>
              <a:rPr lang="en-US" sz="2000" dirty="0"/>
              <a:t>https://www.idigbio.org/content/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workflow-modules-and-task-lists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5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5503" y="4491363"/>
            <a:ext cx="2194224" cy="1768578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 kern="12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imagine output from 1000s of labels or notebooks or text files!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9594" y="2881229"/>
            <a:ext cx="5707624" cy="3537155"/>
          </a:xfrm>
          <a:prstGeom prst="roundRect">
            <a:avLst>
              <a:gd name="adj" fmla="val 5752"/>
            </a:avLst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29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No. ....2L31.</a:t>
            </a:r>
          </a:p>
          <a:p>
            <a:r>
              <a:rPr lang="en-US" sz="2000" dirty="0">
                <a:solidFill>
                  <a:schemeClr val="tx1"/>
                </a:solidFill>
              </a:rPr>
              <a:t>National Herbarium of Canada</a:t>
            </a:r>
          </a:p>
          <a:p>
            <a:r>
              <a:rPr lang="en-US" sz="2000" dirty="0">
                <a:solidFill>
                  <a:schemeClr val="tx1"/>
                </a:solidFill>
              </a:rPr>
              <a:t>FLORA OF’T TERRITORIES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Hab. and Loc., Arctic Coast west of Mackenzie River delta:</a:t>
            </a:r>
          </a:p>
          <a:p>
            <a:r>
              <a:rPr lang="en-US" sz="2000" dirty="0">
                <a:solidFill>
                  <a:schemeClr val="tx1"/>
                </a:solidFill>
              </a:rPr>
              <a:t>Between King Pt. and Kay Pt., 69° 12’ N., and 138° to</a:t>
            </a:r>
          </a:p>
          <a:p>
            <a:r>
              <a:rPr lang="en-US" sz="2000" dirty="0">
                <a:solidFill>
                  <a:schemeClr val="tx1"/>
                </a:solidFill>
              </a:rPr>
              <a:t>138° 30’ W.</a:t>
            </a:r>
          </a:p>
          <a:p>
            <a:r>
              <a:rPr lang="en-US" sz="2000" dirty="0">
                <a:solidFill>
                  <a:schemeClr val="tx1"/>
                </a:solidFill>
              </a:rPr>
              <a:t>. 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Collector, A. E. Porsild July 23-25, </a:t>
            </a:r>
            <a:r>
              <a:rPr lang="en-US" sz="2000" dirty="0" smtClean="0">
                <a:solidFill>
                  <a:schemeClr val="tx1"/>
                </a:solidFill>
              </a:rPr>
              <a:t>1934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33" y="357555"/>
            <a:ext cx="5275450" cy="339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 rot="2809645">
            <a:off x="843264" y="2026277"/>
            <a:ext cx="1311674" cy="82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OCR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2391508" y="858569"/>
            <a:ext cx="1377120" cy="82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5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9"/>
          <p:cNvSpPr txBox="1">
            <a:spLocks/>
          </p:cNvSpPr>
          <p:nvPr/>
        </p:nvSpPr>
        <p:spPr>
          <a:xfrm>
            <a:off x="228600" y="152400"/>
            <a:ext cx="8763000" cy="125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alpha val="6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Data Capture</a:t>
            </a:r>
            <a:endParaRPr lang="en-US" dirty="0"/>
          </a:p>
        </p:txBody>
      </p:sp>
      <p:cxnSp>
        <p:nvCxnSpPr>
          <p:cNvPr id="4" name="Straight Arrow Connector 3"/>
          <p:cNvCxnSpPr>
            <a:stCxn id="31" idx="1"/>
          </p:cNvCxnSpPr>
          <p:nvPr/>
        </p:nvCxnSpPr>
        <p:spPr>
          <a:xfrm flipV="1">
            <a:off x="3998479" y="4274658"/>
            <a:ext cx="430761" cy="1075932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33645" y="5073983"/>
            <a:ext cx="1795097" cy="1490939"/>
            <a:chOff x="381000" y="4807209"/>
            <a:chExt cx="1795097" cy="1490939"/>
          </a:xfrm>
        </p:grpSpPr>
        <p:sp>
          <p:nvSpPr>
            <p:cNvPr id="7" name="Oval 6"/>
            <p:cNvSpPr/>
            <p:nvPr/>
          </p:nvSpPr>
          <p:spPr>
            <a:xfrm>
              <a:off x="435204" y="4807209"/>
              <a:ext cx="1717851" cy="149093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5112603"/>
              <a:ext cx="1795097" cy="83099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Written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Workflows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1857" y="3505154"/>
            <a:ext cx="1642697" cy="1367050"/>
            <a:chOff x="5305792" y="3997568"/>
            <a:chExt cx="1795097" cy="1565032"/>
          </a:xfrm>
        </p:grpSpPr>
        <p:sp>
          <p:nvSpPr>
            <p:cNvPr id="10" name="Oval 9"/>
            <p:cNvSpPr/>
            <p:nvPr/>
          </p:nvSpPr>
          <p:spPr>
            <a:xfrm>
              <a:off x="5396281" y="3997568"/>
              <a:ext cx="1614119" cy="1565032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5792" y="4456918"/>
              <a:ext cx="1795097" cy="810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/ Data Storage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7574" y="1474373"/>
            <a:ext cx="2252335" cy="1621719"/>
            <a:chOff x="6617012" y="1268209"/>
            <a:chExt cx="2252335" cy="1621719"/>
          </a:xfrm>
        </p:grpSpPr>
        <p:sp>
          <p:nvSpPr>
            <p:cNvPr id="13" name="Oval 12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012" y="1623355"/>
              <a:ext cx="2252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Georeferencing</a:t>
              </a:r>
            </a:p>
            <a:p>
              <a:pPr algn="ctr"/>
              <a:r>
                <a:rPr lang="en-US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a</a:t>
              </a:r>
              <a:r>
                <a:rPr 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nd</a:t>
              </a:r>
            </a:p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Enrichment</a:t>
              </a:r>
              <a:endPara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2554" y="3315959"/>
            <a:ext cx="1795097" cy="1512277"/>
            <a:chOff x="357958" y="1296713"/>
            <a:chExt cx="1795097" cy="1512277"/>
          </a:xfrm>
        </p:grpSpPr>
        <p:sp>
          <p:nvSpPr>
            <p:cNvPr id="16" name="Oval 15"/>
            <p:cNvSpPr/>
            <p:nvPr/>
          </p:nvSpPr>
          <p:spPr>
            <a:xfrm>
              <a:off x="453709" y="1296713"/>
              <a:ext cx="1626693" cy="1512277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958" y="1820967"/>
              <a:ext cx="1795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Personnel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219577" y="2236317"/>
            <a:ext cx="1439625" cy="1388001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45198" y="2285233"/>
            <a:ext cx="139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Pre-digitization Curation or</a:t>
            </a:r>
          </a:p>
          <a:p>
            <a:pPr algn="ct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Staging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45442" y="998067"/>
            <a:ext cx="1556597" cy="1348281"/>
            <a:chOff x="3429000" y="1684072"/>
            <a:chExt cx="1520345" cy="1440128"/>
          </a:xfrm>
        </p:grpSpPr>
        <p:sp>
          <p:nvSpPr>
            <p:cNvPr id="22" name="Oval 21"/>
            <p:cNvSpPr/>
            <p:nvPr/>
          </p:nvSpPr>
          <p:spPr>
            <a:xfrm>
              <a:off x="3429000" y="1684072"/>
              <a:ext cx="1520345" cy="14401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2211" y="1915255"/>
              <a:ext cx="1436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92014" y="3272493"/>
            <a:ext cx="1481961" cy="1387791"/>
            <a:chOff x="3481062" y="3810000"/>
            <a:chExt cx="1795097" cy="1658816"/>
          </a:xfrm>
        </p:grpSpPr>
        <p:sp>
          <p:nvSpPr>
            <p:cNvPr id="25" name="Oval 24"/>
            <p:cNvSpPr/>
            <p:nvPr/>
          </p:nvSpPr>
          <p:spPr>
            <a:xfrm>
              <a:off x="3500069" y="3810000"/>
              <a:ext cx="1757731" cy="1658816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81062" y="4108243"/>
              <a:ext cx="179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Data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0742" y="1676832"/>
            <a:ext cx="1663083" cy="1427081"/>
            <a:chOff x="5038770" y="2464340"/>
            <a:chExt cx="1795097" cy="1498060"/>
          </a:xfrm>
        </p:grpSpPr>
        <p:sp>
          <p:nvSpPr>
            <p:cNvPr id="28" name="Oval 27"/>
            <p:cNvSpPr/>
            <p:nvPr/>
          </p:nvSpPr>
          <p:spPr>
            <a:xfrm>
              <a:off x="5105400" y="2464340"/>
              <a:ext cx="1646592" cy="1498060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38770" y="2663657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Processing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05925" y="5113095"/>
            <a:ext cx="2252335" cy="1621719"/>
            <a:chOff x="6653943" y="1268209"/>
            <a:chExt cx="2252335" cy="1621719"/>
          </a:xfrm>
        </p:grpSpPr>
        <p:sp>
          <p:nvSpPr>
            <p:cNvPr id="31" name="Oval 30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57150" cmpd="thinThick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53943" y="1520991"/>
              <a:ext cx="22523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Biodiversity Informatics Manager</a:t>
              </a:r>
              <a:endPara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429240" y="2020038"/>
            <a:ext cx="362071" cy="37623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02039" y="1807005"/>
            <a:ext cx="657674" cy="21303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963207" y="2944788"/>
            <a:ext cx="0" cy="56036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82623" y="3466416"/>
            <a:ext cx="446555" cy="29732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4"/>
          </p:cNvCxnSpPr>
          <p:nvPr/>
        </p:nvCxnSpPr>
        <p:spPr>
          <a:xfrm flipV="1">
            <a:off x="5418654" y="2346348"/>
            <a:ext cx="5087" cy="8881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178108" y="2944788"/>
            <a:ext cx="795315" cy="64557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62922" y="4077458"/>
            <a:ext cx="961742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50186" y="5496889"/>
            <a:ext cx="863938" cy="144176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630023" y="3292338"/>
            <a:ext cx="1271917" cy="212551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87153" y="4426044"/>
            <a:ext cx="1468624" cy="103205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Users\dpaul\AppData\Local\Microsoft\Windows\Temporary Internet Files\Content.IE5\KZQW2BHG\MP90044217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" t="8362" r="13454" b="12531"/>
          <a:stretch/>
        </p:blipFill>
        <p:spPr bwMode="auto">
          <a:xfrm>
            <a:off x="6093561" y="156787"/>
            <a:ext cx="283829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09267"/>
            <a:ext cx="4040188" cy="652130"/>
          </a:xfrm>
        </p:spPr>
        <p:txBody>
          <a:bodyPr>
            <a:normAutofit/>
          </a:bodyPr>
          <a:lstStyle/>
          <a:p>
            <a:r>
              <a:rPr lang="en-US" dirty="0" smtClean="0"/>
              <a:t>Data Entry, Imaging, Data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02097"/>
            <a:ext cx="4040188" cy="3680097"/>
          </a:xfrm>
        </p:spPr>
        <p:txBody>
          <a:bodyPr/>
          <a:lstStyle/>
          <a:p>
            <a:r>
              <a:rPr lang="en-US" dirty="0" smtClean="0"/>
              <a:t>In-house volunteers</a:t>
            </a:r>
          </a:p>
          <a:p>
            <a:r>
              <a:rPr lang="en-US" dirty="0"/>
              <a:t>P</a:t>
            </a:r>
            <a:r>
              <a:rPr lang="en-US" dirty="0" smtClean="0"/>
              <a:t>aid staff</a:t>
            </a:r>
          </a:p>
          <a:p>
            <a:r>
              <a:rPr lang="en-US" dirty="0" smtClean="0"/>
              <a:t>Citizen scientists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63438"/>
            <a:ext cx="4041775" cy="397959"/>
          </a:xfrm>
        </p:spPr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2097"/>
            <a:ext cx="4041775" cy="3680097"/>
          </a:xfrm>
        </p:spPr>
        <p:txBody>
          <a:bodyPr/>
          <a:lstStyle/>
          <a:p>
            <a:r>
              <a:rPr lang="en-US" dirty="0" smtClean="0"/>
              <a:t>Training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Autonomy</a:t>
            </a:r>
          </a:p>
          <a:p>
            <a:r>
              <a:rPr lang="en-US" dirty="0" smtClean="0"/>
              <a:t>Managing Staff and Data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038" y="4652467"/>
            <a:ext cx="2663411" cy="18687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357" y="4649483"/>
            <a:ext cx="2478835" cy="18716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30" y="4649483"/>
            <a:ext cx="2575767" cy="18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br>
              <a:rPr lang="en-US" dirty="0" smtClean="0"/>
            </a:br>
            <a:r>
              <a:rPr lang="en-US" dirty="0" smtClean="0"/>
              <a:t>Notebooks</a:t>
            </a:r>
            <a:br>
              <a:rPr lang="en-US" dirty="0" smtClean="0"/>
            </a:br>
            <a:r>
              <a:rPr lang="en-US" dirty="0" smtClean="0"/>
              <a:t>Card Files</a:t>
            </a:r>
            <a:br>
              <a:rPr lang="en-US" dirty="0" smtClean="0"/>
            </a:br>
            <a:r>
              <a:rPr lang="en-US" dirty="0" smtClean="0"/>
              <a:t>Vials, 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39" y="3233676"/>
            <a:ext cx="3425924" cy="2008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318" y="329288"/>
            <a:ext cx="3497163" cy="2622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14" y="3233676"/>
            <a:ext cx="2583647" cy="34822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617" y="5326327"/>
            <a:ext cx="3463222" cy="10680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218" y="5523646"/>
            <a:ext cx="3234963" cy="8846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349" y="162964"/>
            <a:ext cx="3815783" cy="24525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2441" y="2866460"/>
            <a:ext cx="2635398" cy="21083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6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</a:t>
            </a:r>
            <a:r>
              <a:rPr lang="en-US" dirty="0" smtClean="0"/>
              <a:t>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Capture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4400" y="1524000"/>
            <a:ext cx="3775352" cy="4724399"/>
          </a:xfrm>
        </p:spPr>
        <p:txBody>
          <a:bodyPr/>
          <a:lstStyle/>
          <a:p>
            <a:r>
              <a:rPr lang="en-US" sz="2000" dirty="0" smtClean="0"/>
              <a:t>“filed as” name</a:t>
            </a:r>
          </a:p>
          <a:p>
            <a:r>
              <a:rPr lang="en-US" sz="2000" dirty="0"/>
              <a:t>higher </a:t>
            </a:r>
            <a:r>
              <a:rPr lang="en-US" sz="2000" dirty="0" smtClean="0"/>
              <a:t>geography</a:t>
            </a:r>
          </a:p>
          <a:p>
            <a:r>
              <a:rPr lang="en-US" sz="2000" dirty="0" smtClean="0"/>
              <a:t>barcode</a:t>
            </a:r>
          </a:p>
          <a:p>
            <a:r>
              <a:rPr lang="en-US" sz="2000" dirty="0" smtClean="0"/>
              <a:t>image</a:t>
            </a:r>
          </a:p>
          <a:p>
            <a:endParaRPr lang="en-US" sz="2000" dirty="0"/>
          </a:p>
          <a:p>
            <a:r>
              <a:rPr lang="en-US" sz="2000" dirty="0" smtClean="0"/>
              <a:t>all sheets in folder get the same initial data</a:t>
            </a:r>
          </a:p>
          <a:p>
            <a:r>
              <a:rPr lang="en-US" sz="2000" dirty="0" smtClean="0"/>
              <a:t>only the barcode differs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821883"/>
            <a:ext cx="1551284" cy="1828800"/>
            <a:chOff x="533400" y="1335020"/>
            <a:chExt cx="4232422" cy="4989580"/>
          </a:xfrm>
        </p:grpSpPr>
        <p:pic>
          <p:nvPicPr>
            <p:cNvPr id="13" name="Picture 5" descr="C:\Users\dpaul\Desktop\VqnFuTpn.t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335020"/>
              <a:ext cx="4232422" cy="498958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227355" y="5475472"/>
              <a:ext cx="1488505" cy="80150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3" y="2787041"/>
            <a:ext cx="1537537" cy="1828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2675"/>
            <a:ext cx="1538426" cy="1828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992158">
            <a:off x="3633707" y="592092"/>
            <a:ext cx="1231812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Trend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09800" y="798437"/>
            <a:ext cx="0" cy="5719592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7" y="1600200"/>
            <a:ext cx="1410163" cy="18802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dpaul\AppData\Local\Temp\SNAGHTMLb04a8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26" y="4543385"/>
            <a:ext cx="2724150" cy="18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11498" y="3719376"/>
            <a:ext cx="1977828" cy="2251424"/>
            <a:chOff x="2611498" y="3719376"/>
            <a:chExt cx="1977828" cy="2251424"/>
          </a:xfrm>
        </p:grpSpPr>
        <p:grpSp>
          <p:nvGrpSpPr>
            <p:cNvPr id="20" name="Group 19"/>
            <p:cNvGrpSpPr/>
            <p:nvPr/>
          </p:nvGrpSpPr>
          <p:grpSpPr>
            <a:xfrm>
              <a:off x="2611498" y="3719376"/>
              <a:ext cx="1977828" cy="2251424"/>
              <a:chOff x="2611498" y="3719376"/>
              <a:chExt cx="1977828" cy="2251424"/>
            </a:xfrm>
          </p:grpSpPr>
          <p:sp>
            <p:nvSpPr>
              <p:cNvPr id="26" name="Rectangle 25"/>
              <p:cNvSpPr/>
              <p:nvPr/>
            </p:nvSpPr>
            <p:spPr>
              <a:xfrm rot="21055490">
                <a:off x="2650529" y="3790563"/>
                <a:ext cx="1760545" cy="2180237"/>
              </a:xfrm>
              <a:custGeom>
                <a:avLst/>
                <a:gdLst>
                  <a:gd name="connsiteX0" fmla="*/ 0 w 1723142"/>
                  <a:gd name="connsiteY0" fmla="*/ 0 h 2180237"/>
                  <a:gd name="connsiteX1" fmla="*/ 1723142 w 1723142"/>
                  <a:gd name="connsiteY1" fmla="*/ 0 h 2180237"/>
                  <a:gd name="connsiteX2" fmla="*/ 1723142 w 1723142"/>
                  <a:gd name="connsiteY2" fmla="*/ 2180237 h 2180237"/>
                  <a:gd name="connsiteX3" fmla="*/ 0 w 1723142"/>
                  <a:gd name="connsiteY3" fmla="*/ 2180237 h 2180237"/>
                  <a:gd name="connsiteX4" fmla="*/ 0 w 1723142"/>
                  <a:gd name="connsiteY4" fmla="*/ 0 h 2180237"/>
                  <a:gd name="connsiteX0" fmla="*/ 37403 w 1760545"/>
                  <a:gd name="connsiteY0" fmla="*/ 0 h 2180237"/>
                  <a:gd name="connsiteX1" fmla="*/ 1760545 w 1760545"/>
                  <a:gd name="connsiteY1" fmla="*/ 0 h 2180237"/>
                  <a:gd name="connsiteX2" fmla="*/ 1760545 w 1760545"/>
                  <a:gd name="connsiteY2" fmla="*/ 2180237 h 2180237"/>
                  <a:gd name="connsiteX3" fmla="*/ 0 w 1760545"/>
                  <a:gd name="connsiteY3" fmla="*/ 2109281 h 2180237"/>
                  <a:gd name="connsiteX4" fmla="*/ 37403 w 1760545"/>
                  <a:gd name="connsiteY4" fmla="*/ 0 h 218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0545" h="2180237">
                    <a:moveTo>
                      <a:pt x="37403" y="0"/>
                    </a:moveTo>
                    <a:lnTo>
                      <a:pt x="1760545" y="0"/>
                    </a:lnTo>
                    <a:lnTo>
                      <a:pt x="1760545" y="2180237"/>
                    </a:lnTo>
                    <a:lnTo>
                      <a:pt x="0" y="2109281"/>
                    </a:lnTo>
                    <a:lnTo>
                      <a:pt x="37403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55490">
                <a:off x="2611498" y="3719376"/>
                <a:ext cx="1723142" cy="218023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21041902">
                <a:off x="2684326" y="542274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filed as </a:t>
                </a:r>
                <a:r>
                  <a:rPr lang="en-US" dirty="0" smtClean="0"/>
                  <a:t>name</a:t>
                </a:r>
                <a:endParaRPr lang="en-US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2548" flipV="1">
              <a:off x="3476200" y="5163362"/>
              <a:ext cx="860510" cy="29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19964" y="6560855"/>
            <a:ext cx="744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hlinkClick r:id="rId9" tooltip="Biological collection data capture"/>
              </a:rPr>
              <a:t>Biological collection data capture: a rapid approach using curatorial data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2918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Note darwin core / </a:t>
            </a:r>
            <a:r>
              <a:rPr lang="en-US" sz="3200" dirty="0" err="1" smtClean="0"/>
              <a:t>georeferencing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standards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britishmuseum.org/images/rosettawriting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8" y="1679931"/>
            <a:ext cx="5726582" cy="45335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4886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800" dirty="0">
                <a:solidFill>
                  <a:prstClr val="black"/>
                </a:solidFill>
              </a:rPr>
              <a:t>http://www.britishmuseum.org/images/rosettawriting384.jpg</a:t>
            </a:r>
          </a:p>
        </p:txBody>
      </p:sp>
      <p:sp>
        <p:nvSpPr>
          <p:cNvPr id="7" name="Down Arrow 6"/>
          <p:cNvSpPr/>
          <p:nvPr/>
        </p:nvSpPr>
        <p:spPr>
          <a:xfrm rot="3758600">
            <a:off x="7073305" y="513166"/>
            <a:ext cx="914400" cy="2793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</a:rPr>
              <a:t>Your database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3758600">
            <a:off x="7142916" y="2139278"/>
            <a:ext cx="914400" cy="274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My database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3758600">
            <a:off x="7142916" y="3764878"/>
            <a:ext cx="914400" cy="2742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</a:rPr>
              <a:t>map to </a:t>
            </a:r>
            <a:r>
              <a:rPr lang="en-US" sz="2400" smtClean="0">
                <a:solidFill>
                  <a:prstClr val="white"/>
                </a:solidFill>
              </a:rPr>
              <a:t>a standard!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8" y="650272"/>
            <a:ext cx="9220200" cy="6115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9"/>
          <a:stretch/>
        </p:blipFill>
        <p:spPr bwMode="auto">
          <a:xfrm>
            <a:off x="5475194" y="5243029"/>
            <a:ext cx="3745006" cy="15208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872836"/>
            <a:ext cx="5441456" cy="337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60" y="1313700"/>
            <a:ext cx="3953220" cy="1841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3292" y="123825"/>
            <a:ext cx="6214208" cy="331788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Inside the 1899 </a:t>
            </a:r>
            <a:r>
              <a:rPr lang="en-US" sz="2800" dirty="0" smtClean="0"/>
              <a:t>Harriman Expedition</a:t>
            </a:r>
            <a:endParaRPr lang="en-US" dirty="0"/>
          </a:p>
        </p:txBody>
      </p:sp>
      <p:pic>
        <p:nvPicPr>
          <p:cNvPr id="7" name="Picture 25" descr="Site Logo"/>
          <p:cNvPicPr>
            <a:picLocks noChangeAspect="1" noChangeArrowheads="1"/>
          </p:cNvPicPr>
          <p:nvPr/>
        </p:nvPicPr>
        <p:blipFill>
          <a:blip r:embed="rId7" cstate="print"/>
          <a:srcRect r="53013"/>
          <a:stretch>
            <a:fillRect/>
          </a:stretch>
        </p:blipFill>
        <p:spPr bwMode="auto">
          <a:xfrm>
            <a:off x="26504" y="6330546"/>
            <a:ext cx="1722602" cy="366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1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Data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4890211" cy="4700729"/>
          </a:xfrm>
        </p:spPr>
        <p:txBody>
          <a:bodyPr/>
          <a:lstStyle/>
          <a:p>
            <a:r>
              <a:rPr lang="en-US" sz="2000" dirty="0" smtClean="0"/>
              <a:t>Extracting label data</a:t>
            </a:r>
          </a:p>
          <a:p>
            <a:pPr lvl="1"/>
            <a:r>
              <a:rPr lang="en-US" sz="2000" u="sng" dirty="0" smtClean="0"/>
              <a:t>Before, during, after imaging </a:t>
            </a:r>
            <a:r>
              <a:rPr lang="en-US" sz="2000" dirty="0" smtClean="0"/>
              <a:t>(a choice)</a:t>
            </a: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data from label images</a:t>
            </a:r>
          </a:p>
          <a:p>
            <a:pPr lvl="1"/>
            <a:r>
              <a:rPr lang="en-US" sz="2000" dirty="0" smtClean="0"/>
              <a:t>reduces specimen handling</a:t>
            </a:r>
          </a:p>
          <a:p>
            <a:pPr lvl="1"/>
            <a:r>
              <a:rPr lang="en-US" sz="2000" dirty="0" smtClean="0"/>
              <a:t>can facilitate ability to read labels</a:t>
            </a:r>
          </a:p>
          <a:p>
            <a:pPr lvl="1"/>
            <a:r>
              <a:rPr lang="en-US" sz="2000" dirty="0" smtClean="0"/>
              <a:t>creates a voucher for the label</a:t>
            </a:r>
          </a:p>
          <a:p>
            <a:r>
              <a:rPr lang="en-US" sz="2000" dirty="0" smtClean="0"/>
              <a:t>Database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often customized</a:t>
            </a:r>
          </a:p>
          <a:p>
            <a:pPr lvl="1"/>
            <a:r>
              <a:rPr lang="en-US" sz="2000" dirty="0" smtClean="0"/>
              <a:t>speeds data transcription and enhances accuracy</a:t>
            </a:r>
          </a:p>
          <a:p>
            <a:r>
              <a:rPr lang="en-US" sz="2000" dirty="0" smtClean="0"/>
              <a:t>Data often imported from spreadsheets (Specify)</a:t>
            </a:r>
          </a:p>
          <a:p>
            <a:r>
              <a:rPr lang="en-US" sz="2000" dirty="0" smtClean="0"/>
              <a:t>Online data entry (in-the-cloud)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4"/>
          <a:stretch/>
        </p:blipFill>
        <p:spPr>
          <a:xfrm>
            <a:off x="5808269" y="1189937"/>
            <a:ext cx="3080018" cy="2687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37" y="4212399"/>
            <a:ext cx="3040882" cy="1416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Capture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4992624" cy="4700729"/>
          </a:xfrm>
        </p:spPr>
        <p:txBody>
          <a:bodyPr/>
          <a:lstStyle/>
          <a:p>
            <a:r>
              <a:rPr lang="en-US" sz="2400" dirty="0"/>
              <a:t>Data capture with voice* (</a:t>
            </a:r>
            <a:r>
              <a:rPr lang="en-US" sz="2400" dirty="0" err="1"/>
              <a:t>shhhhhh</a:t>
            </a:r>
            <a:r>
              <a:rPr lang="en-US" sz="2400" dirty="0"/>
              <a:t>)</a:t>
            </a:r>
          </a:p>
          <a:p>
            <a:r>
              <a:rPr lang="en-US" sz="2400" dirty="0"/>
              <a:t>Using OCR software and OCR output parsed into database</a:t>
            </a:r>
          </a:p>
          <a:p>
            <a:pPr lvl="1"/>
            <a:r>
              <a:rPr lang="en-US" sz="2400" dirty="0"/>
              <a:t>vetted by a person</a:t>
            </a:r>
          </a:p>
          <a:p>
            <a:r>
              <a:rPr lang="en-US" sz="2400" dirty="0"/>
              <a:t>OCR output is </a:t>
            </a:r>
            <a:r>
              <a:rPr lang="en-US" sz="2400" dirty="0" smtClean="0"/>
              <a:t>searchable!</a:t>
            </a:r>
            <a:endParaRPr lang="en-US" sz="2400" dirty="0"/>
          </a:p>
          <a:p>
            <a:r>
              <a:rPr lang="en-US" sz="2400" dirty="0"/>
              <a:t>Records multi-keyed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rowd-sourcing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972" y="1245134"/>
            <a:ext cx="3328169" cy="44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igbio2014rev">
  <a:themeElements>
    <a:clrScheme name="Custom 1">
      <a:dk1>
        <a:sysClr val="windowText" lastClr="000000"/>
      </a:dk1>
      <a:lt1>
        <a:sysClr val="window" lastClr="FFFFFF"/>
      </a:lt1>
      <a:dk2>
        <a:srgbClr val="313131"/>
      </a:dk2>
      <a:lt2>
        <a:srgbClr val="EEECE1"/>
      </a:lt2>
      <a:accent1>
        <a:srgbClr val="0081FF"/>
      </a:accent1>
      <a:accent2>
        <a:srgbClr val="C0504D"/>
      </a:accent2>
      <a:accent3>
        <a:srgbClr val="6CD626"/>
      </a:accent3>
      <a:accent4>
        <a:srgbClr val="E7B500"/>
      </a:accent4>
      <a:accent5>
        <a:srgbClr val="4BACC6"/>
      </a:accent5>
      <a:accent6>
        <a:srgbClr val="F79646"/>
      </a:accent6>
      <a:hlink>
        <a:srgbClr val="313131"/>
      </a:hlink>
      <a:folHlink>
        <a:srgbClr val="0060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563</Words>
  <Application>Microsoft Office PowerPoint</Application>
  <PresentationFormat>On-screen Show (4:3)</PresentationFormat>
  <Paragraphs>132</Paragraphs>
  <Slides>13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12 pt. Helvetica* 65 Medium   0</vt:lpstr>
      <vt:lpstr>Arial</vt:lpstr>
      <vt:lpstr>Calibri</vt:lpstr>
      <vt:lpstr>Cambria</vt:lpstr>
      <vt:lpstr>Candara</vt:lpstr>
      <vt:lpstr>Helvetica</vt:lpstr>
      <vt:lpstr>Helvetica 75 Bold</vt:lpstr>
      <vt:lpstr>idigbio2014rev</vt:lpstr>
      <vt:lpstr>Task Cluster 4 - Electronic Data Capture: collection data management and data capture</vt:lpstr>
      <vt:lpstr>PowerPoint Presentation</vt:lpstr>
      <vt:lpstr>Staffing</vt:lpstr>
      <vt:lpstr>Labels Notebooks Card Files Vials, …</vt:lpstr>
      <vt:lpstr>Minimal Data Capture</vt:lpstr>
      <vt:lpstr>Note darwin core / georeferencing standards</vt:lpstr>
      <vt:lpstr>PowerPoint Presentation</vt:lpstr>
      <vt:lpstr>Specimen Data Capture</vt:lpstr>
      <vt:lpstr>Data Capture Options</vt:lpstr>
      <vt:lpstr>A few more key thoughts about data capture …</vt:lpstr>
      <vt:lpstr>PowerPoint Presentation</vt:lpstr>
      <vt:lpstr>Obrigada SiBBr! Find out more at … https://www.idigbio.org/content/workflow-modules-and-task-lists</vt:lpstr>
      <vt:lpstr>PowerPoint Presentation</vt:lpstr>
    </vt:vector>
  </TitlesOfParts>
  <Company>Jelly Bean Communications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Spinks</dc:creator>
  <cp:lastModifiedBy>Deborah Paul</cp:lastModifiedBy>
  <cp:revision>67</cp:revision>
  <cp:lastPrinted>2014-10-10T14:25:07Z</cp:lastPrinted>
  <dcterms:created xsi:type="dcterms:W3CDTF">2014-08-01T13:08:34Z</dcterms:created>
  <dcterms:modified xsi:type="dcterms:W3CDTF">2014-11-25T03:50:32Z</dcterms:modified>
</cp:coreProperties>
</file>