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5" r:id="rId3"/>
    <p:sldId id="332" r:id="rId4"/>
    <p:sldId id="335" r:id="rId5"/>
    <p:sldId id="337" r:id="rId6"/>
    <p:sldId id="338" r:id="rId7"/>
    <p:sldId id="321" r:id="rId8"/>
    <p:sldId id="322" r:id="rId9"/>
    <p:sldId id="340" r:id="rId10"/>
    <p:sldId id="339" r:id="rId11"/>
    <p:sldId id="329" r:id="rId12"/>
    <p:sldId id="327" r:id="rId13"/>
    <p:sldId id="324" r:id="rId14"/>
    <p:sldId id="319" r:id="rId15"/>
    <p:sldId id="348" r:id="rId16"/>
    <p:sldId id="349" r:id="rId17"/>
    <p:sldId id="300" r:id="rId18"/>
    <p:sldId id="341" r:id="rId19"/>
    <p:sldId id="326" r:id="rId20"/>
    <p:sldId id="344" r:id="rId21"/>
    <p:sldId id="345" r:id="rId22"/>
    <p:sldId id="346" r:id="rId23"/>
    <p:sldId id="347" r:id="rId24"/>
    <p:sldId id="343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BC4E2"/>
    <a:srgbClr val="E0E2D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1" autoAdjust="0"/>
    <p:restoredTop sz="81436" autoAdjust="0"/>
  </p:normalViewPr>
  <p:slideViewPr>
    <p:cSldViewPr snapToGrid="0" snapToObjects="1">
      <p:cViewPr varScale="1">
        <p:scale>
          <a:sx n="124" d="100"/>
          <a:sy n="124" d="100"/>
        </p:scale>
        <p:origin x="5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4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701B-1E58-417C-8C39-5AA87E695F9E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1A22-01C7-4A92-9A0A-65EB2E044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675AC1-29D8-444D-BB39-EAFCED7F4114}" type="datetimeFigureOut">
              <a:rPr lang="en-US"/>
              <a:pPr>
                <a:defRPr/>
              </a:pPr>
              <a:t>11/25/2014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A7E11F-83AF-8E4C-954D-5AB1D905A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15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taxonomy.org/mw/Annotate_Specime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taxonomy.org/mw/Find_Duplicates" TargetMode="External"/><Relationship Id="rId4" Type="http://schemas.openxmlformats.org/officeDocument/2006/relationships/hyperlink" Target="http://etaxonomy.org/mw/Remote_Data_Capture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Task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Cluster 1: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Pre-digitization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curation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and staging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are you going to digitize?    (all, part)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curatorial tasks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that have to be done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examples: organizing specimens for images, straightening out taxonomy, ...)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                    applying identifiers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what database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what other software (OCR?)?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preparing the database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taxonomic trees / tables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getting all localities done beforehand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example)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what kind identifiers?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how will data be shared / exported / re-integrated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is going to enter the data?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Staff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Volunteers</a:t>
            </a:r>
          </a:p>
          <a:p>
            <a:pPr lvl="1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ocr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&amp; public participation (crowdsourcing, citizen science)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workflow documentation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and strategies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protocol development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institutional policy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where to find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this information after this talk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0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81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http://www.akentsoc.org/archives/category/arctos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0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Collections managers reported that pre-digitization </a:t>
            </a:r>
            <a:r>
              <a:rPr lang="en-US" dirty="0" err="1" smtClean="0"/>
              <a:t>curation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staging also provides </a:t>
            </a:r>
            <a:r>
              <a:rPr lang="en-US" b="1" dirty="0" smtClean="0"/>
              <a:t>unanticipated benefits</a:t>
            </a:r>
            <a:r>
              <a:rPr lang="en-US" dirty="0" smtClean="0"/>
              <a:t>, including </a:t>
            </a:r>
          </a:p>
          <a:p>
            <a:r>
              <a:rPr lang="en-US" dirty="0" smtClean="0"/>
              <a:t>opportunities to: (see slide)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inspect /repair / specimen damage collection health (route to conservation),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inventory collection,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re-pin / remount specimens and replenish / replace preservatives in containers,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specimen </a:t>
            </a:r>
            <a:r>
              <a:rPr lang="en-US" dirty="0" err="1" smtClean="0"/>
              <a:t>ipm</a:t>
            </a:r>
            <a:r>
              <a:rPr lang="en-US" dirty="0" smtClean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attach a unique identifier (most often a 1- or 2-D barcode) to a specimen, container, or cabinet,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discover important but previously unknown, lost, or dislocated holdings (e.g. those owned by other institutions or the federal government),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update nomenclature and taxonomic interpretation,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reorganize the contents of cabinets, cases, trays, and containers, especially when these are the units of digitization,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vet type specimens,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select exemplars for digitization / imaging, when that approach is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0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Task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Cluster 1: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Pre-digitization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curation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and staging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are you going to digitize?    (all, part)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curatorial tasks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that have to be done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examples: organizing specimens for images, straightening out taxonomy, ...)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                    applying identifiers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what database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what other software (OCR?)?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preparing the database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taxonomic trees / tables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getting all localities done beforehand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example)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what kind identifiers?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how will data be shared / exported / re-integrated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is going to enter the data?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Staff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Volunteers</a:t>
            </a:r>
          </a:p>
          <a:p>
            <a:pPr lvl="1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ocr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&amp; public participation (crowdsourcing, citizen science)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workflow documentation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and strategies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protocol development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institutional policy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where to find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this information after this talk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18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Example,</a:t>
            </a:r>
            <a:r>
              <a:rPr lang="en-US" baseline="0" dirty="0" smtClean="0"/>
              <a:t> using the “filed as” strategy saves a  lot of time up front, but plans need to be put in place to deal with feedback from exposed exported data and update of the data after digitization.</a:t>
            </a:r>
          </a:p>
          <a:p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baseline="0" dirty="0" smtClean="0"/>
              <a:t>Issues discussed with Dorothy Allard at the Reception for this workshop.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baseline="0" dirty="0" smtClean="0"/>
              <a:t>Would Yammer help those using the collection (but not seeing each other in the herbarium) help?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98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13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Check</a:t>
            </a:r>
            <a:r>
              <a:rPr lang="en-US" baseline="0" dirty="0" smtClean="0"/>
              <a:t> out more about Kepler Kurator</a:t>
            </a:r>
          </a:p>
          <a:p>
            <a:r>
              <a:rPr lang="en-US" dirty="0" smtClean="0"/>
              <a:t>http://daks.ucdavis.edu/?page_id=205</a:t>
            </a:r>
          </a:p>
          <a:p>
            <a:r>
              <a:rPr lang="en-US" dirty="0" smtClean="0"/>
              <a:t>Specimen</a:t>
            </a:r>
            <a:r>
              <a:rPr lang="en-US" baseline="0" dirty="0" smtClean="0"/>
              <a:t> Curation Workflow with Kepler: http://www.youtube.com/watch?v=DEkPbvLsud0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Kepler posting on web at: http://daks.ucdavis.edu/?page_id=205</a:t>
            </a:r>
          </a:p>
          <a:p>
            <a:r>
              <a:rPr lang="en-US" dirty="0" smtClean="0"/>
              <a:t>Diverse services and tools can be conveniently integrated into a workflow through the actors, helping data </a:t>
            </a:r>
            <a:r>
              <a:rPr lang="en-US" dirty="0" err="1" smtClean="0"/>
              <a:t>curation</a:t>
            </a:r>
            <a:r>
              <a:rPr lang="en-US" dirty="0" smtClean="0"/>
              <a:t> in various dimensions: e.g. there are visualization services (Google Maps) which help spot quality problems in input datasets; domain-specific services (e.g.,  GeoLocate, IPNI, GNI, FNA) can be used to identify and correct, for example, geo-reference errors, scientific name errors, etc.; common </a:t>
            </a:r>
            <a:r>
              <a:rPr lang="en-US" dirty="0" err="1" smtClean="0"/>
              <a:t>curation</a:t>
            </a:r>
            <a:r>
              <a:rPr lang="en-US" dirty="0" smtClean="0"/>
              <a:t> operations like duplicate identification and consensus; and other useful utility services like authentication/authorization services (e.g. OAuth), data sharing services (e.g. Google Spreadsheet) and communication services (e.g. E-Mail and SMS Text Messaging) are provided as well. </a:t>
            </a:r>
          </a:p>
          <a:p>
            <a:endParaRPr lang="en-US" dirty="0" smtClean="0"/>
          </a:p>
          <a:p>
            <a:r>
              <a:rPr lang="en-US" dirty="0" smtClean="0"/>
              <a:t>Apple Pie is a project of Filtered</a:t>
            </a:r>
            <a:r>
              <a:rPr lang="en-US" baseline="0" dirty="0" smtClean="0"/>
              <a:t> PUSH. </a:t>
            </a:r>
            <a:r>
              <a:rPr lang="en-US" dirty="0" smtClean="0">
                <a:hlinkClick r:id="rId3" tooltip="Annotate Specimen"/>
              </a:rPr>
              <a:t>Annotate Specimen</a:t>
            </a:r>
            <a:r>
              <a:rPr lang="en-US" dirty="0" smtClean="0"/>
              <a:t>, </a:t>
            </a:r>
            <a:r>
              <a:rPr lang="en-US" dirty="0" smtClean="0">
                <a:hlinkClick r:id="rId4" tooltip="Remote Data Capture"/>
              </a:rPr>
              <a:t>Remote Data Capture</a:t>
            </a:r>
            <a:r>
              <a:rPr lang="en-US" dirty="0" smtClean="0"/>
              <a:t>, , </a:t>
            </a:r>
            <a:r>
              <a:rPr lang="en-US" dirty="0" smtClean="0">
                <a:hlinkClick r:id="rId5" tooltip="Find Duplicates"/>
              </a:rPr>
              <a:t>Find Duplicates</a:t>
            </a:r>
            <a:endParaRPr lang="en-US" baseline="0" dirty="0" smtClean="0"/>
          </a:p>
          <a:p>
            <a:r>
              <a:rPr lang="en-US" baseline="0" dirty="0" smtClean="0"/>
              <a:t>Filtered PUSH uses Kepler Kurator.</a:t>
            </a:r>
          </a:p>
          <a:p>
            <a:r>
              <a:rPr lang="en-US" baseline="0" dirty="0" err="1" smtClean="0"/>
              <a:t>Symbiota</a:t>
            </a:r>
            <a:r>
              <a:rPr lang="en-US" baseline="0" dirty="0" smtClean="0"/>
              <a:t>, Specify, Morphbank, are connected in test versions to prove the concept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8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Annotations coming</a:t>
            </a:r>
            <a:r>
              <a:rPr lang="en-US" baseline="0" dirty="0" smtClean="0"/>
              <a:t> back to a collection manager from the outside.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accept or not?</a:t>
            </a:r>
          </a:p>
          <a:p>
            <a:r>
              <a:rPr lang="en-US" baseline="0" dirty="0" smtClean="0"/>
              <a:t>If accepted – uploaded into the database as a newer determination (or historical legacy annotation) for the specimen.</a:t>
            </a:r>
            <a:br>
              <a:rPr lang="en-US" baseline="0" dirty="0" smtClean="0"/>
            </a:br>
            <a:r>
              <a:rPr lang="en-US" baseline="0" dirty="0" smtClean="0"/>
              <a:t>Place a label on the physical specimen?</a:t>
            </a:r>
            <a:br>
              <a:rPr lang="en-US" baseline="0" dirty="0" smtClean="0"/>
            </a:br>
            <a:r>
              <a:rPr lang="en-US" baseline="0" dirty="0" smtClean="0"/>
              <a:t>Re-image or not due to new annotation?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31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6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Slide 2 the task clusters (with personnel and written protocols and continuous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biodiv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informatics folks)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/>
              <a:t>The entire workflow process</a:t>
            </a:r>
          </a:p>
          <a:p>
            <a:pPr lvl="1"/>
            <a:r>
              <a:rPr lang="en-US" sz="2400" dirty="0" smtClean="0"/>
              <a:t>Data Quality</a:t>
            </a:r>
          </a:p>
          <a:p>
            <a:pPr lvl="1"/>
            <a:r>
              <a:rPr lang="en-US" sz="2400" dirty="0" smtClean="0"/>
              <a:t>Data Integrity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84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https://www.idigbio.org/portal/records/1e6e07e6-7b79-4d98-801f-e6272cac2a86</a:t>
            </a:r>
          </a:p>
          <a:p>
            <a:r>
              <a:rPr lang="en-US" dirty="0" err="1" smtClean="0"/>
              <a:t>Campomanesia</a:t>
            </a:r>
            <a:r>
              <a:rPr lang="en-US" dirty="0" smtClean="0"/>
              <a:t> </a:t>
            </a:r>
            <a:r>
              <a:rPr lang="en-US" dirty="0" err="1" smtClean="0"/>
              <a:t>pubescens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9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Specimens from here to eternity – no –</a:t>
            </a:r>
          </a:p>
          <a:p>
            <a:r>
              <a:rPr lang="en-US" dirty="0" smtClean="0"/>
              <a:t>from your collection</a:t>
            </a:r>
            <a:r>
              <a:rPr lang="en-US" baseline="0" dirty="0" smtClean="0"/>
              <a:t> into a </a:t>
            </a:r>
            <a:r>
              <a:rPr lang="en-US" dirty="0" smtClean="0"/>
              <a:t>database into ours, and lots</a:t>
            </a:r>
            <a:r>
              <a:rPr lang="en-US" baseline="0" dirty="0" smtClean="0"/>
              <a:t> of other databases</a:t>
            </a:r>
          </a:p>
          <a:p>
            <a:r>
              <a:rPr lang="en-US" baseline="0" dirty="0" smtClean="0"/>
              <a:t>and into papers, publications, websites,…</a:t>
            </a:r>
          </a:p>
          <a:p>
            <a:endParaRPr lang="en-US" baseline="0" dirty="0" smtClean="0"/>
          </a:p>
          <a:p>
            <a:r>
              <a:rPr lang="en-US" dirty="0" smtClean="0"/>
              <a:t>https://www.idigbio.org/portal/mediarecords/e45e27be-95e3-4792-8489-ebaad4a67b9b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8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DROID Workflows</a:t>
            </a:r>
            <a:r>
              <a:rPr lang="en-US" baseline="0" dirty="0" smtClean="0"/>
              <a:t> Workshop</a:t>
            </a:r>
          </a:p>
          <a:p>
            <a:r>
              <a:rPr lang="en-US" baseline="0" dirty="0" smtClean="0"/>
              <a:t>ongoing work to typify workflows by collection storage type</a:t>
            </a:r>
          </a:p>
          <a:p>
            <a:r>
              <a:rPr lang="en-US" baseline="0" dirty="0" smtClean="0"/>
              <a:t>creating modules for the design of efficient workflows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Check out the NEDCC.</a:t>
            </a:r>
          </a:p>
          <a:p>
            <a:endParaRPr lang="en-US" dirty="0" smtClean="0"/>
          </a:p>
          <a:p>
            <a:r>
              <a:rPr lang="en-US" dirty="0" smtClean="0"/>
              <a:t>See the following</a:t>
            </a:r>
            <a:r>
              <a:rPr lang="en-US" baseline="0" dirty="0" smtClean="0"/>
              <a:t> document at iDigBio for tasks of pre-digitization </a:t>
            </a:r>
            <a:r>
              <a:rPr lang="en-US" baseline="0" dirty="0" err="1" smtClean="0"/>
              <a:t>curation</a:t>
            </a:r>
            <a:r>
              <a:rPr lang="en-US" baseline="0" dirty="0" smtClean="0"/>
              <a:t> of specimens on “flat sheets.”</a:t>
            </a:r>
          </a:p>
          <a:p>
            <a:r>
              <a:rPr lang="en-US" baseline="0" dirty="0" smtClean="0"/>
              <a:t>Many of the steps can be seen as optional. The purpose of these lists is to help collections design</a:t>
            </a:r>
          </a:p>
          <a:p>
            <a:r>
              <a:rPr lang="en-US" baseline="0" dirty="0" smtClean="0"/>
              <a:t>efficient workflows, pointing out what can be done and what the ramifications are downstream of different choices to do a task “now” or put it off until later.</a:t>
            </a:r>
          </a:p>
          <a:p>
            <a:endParaRPr lang="en-US" dirty="0" smtClean="0"/>
          </a:p>
          <a:p>
            <a:r>
              <a:rPr lang="en-US" dirty="0" smtClean="0"/>
              <a:t>https://www.idigbio.org/sites/default/files/sites/default/files/Module_1_Pre-digitization_Curation_Tasks_0.pdf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7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https://www.idigbio.org/sites/default/files/sites/default/files/Module_1_Pre-digitization_Curation_Tasks_0.pdf</a:t>
            </a:r>
          </a:p>
          <a:p>
            <a:r>
              <a:rPr lang="en-US" dirty="0" smtClean="0"/>
              <a:t>for details</a:t>
            </a:r>
            <a:r>
              <a:rPr lang="en-US" baseline="0" dirty="0" smtClean="0"/>
              <a:t> of each task, associated options and comments.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4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See: https://www.idigbio.org/sites/default/files/sites/default/files/Module_1_Pre-digitization_Curation_Tasks_0.pdf</a:t>
            </a:r>
          </a:p>
          <a:p>
            <a:r>
              <a:rPr lang="en-US" dirty="0" smtClean="0"/>
              <a:t>for details</a:t>
            </a:r>
            <a:r>
              <a:rPr lang="en-US" baseline="0" dirty="0" smtClean="0"/>
              <a:t> for these pre-digitization module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3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0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2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7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emf"/><Relationship Id="rId3" Type="http://schemas.openxmlformats.org/officeDocument/2006/relationships/hyperlink" Target="http://www.facebook.com/iDigBio" TargetMode="External"/><Relationship Id="rId7" Type="http://schemas.openxmlformats.org/officeDocument/2006/relationships/hyperlink" Target="http://vimeo.com/idigbio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file:///\\localhost\webcal\::www.idigbio.org:events-calendar:export.ics" TargetMode="External"/><Relationship Id="rId5" Type="http://schemas.openxmlformats.org/officeDocument/2006/relationships/hyperlink" Target="https://twitter.com/iDigBio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idigbio.org/rss-feed.xml" TargetMode="External"/><Relationship Id="rId1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oter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745018"/>
            <a:ext cx="9144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857250"/>
            <a:ext cx="9144000" cy="4887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00438" y="5945864"/>
            <a:ext cx="5370512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+mn-lt"/>
                <a:ea typeface="+mn-ea"/>
                <a:cs typeface="+mn-cs"/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</a:t>
            </a:r>
            <a:r>
              <a:rPr lang="en-US" sz="1050" i="1" dirty="0" smtClean="0">
                <a:latin typeface="+mn-lt"/>
                <a:ea typeface="+mn-ea"/>
                <a:cs typeface="+mn-cs"/>
              </a:rPr>
              <a:t>reflect </a:t>
            </a:r>
            <a:r>
              <a:rPr lang="en-US" sz="1050" i="1" dirty="0">
                <a:latin typeface="+mn-lt"/>
                <a:ea typeface="+mn-ea"/>
                <a:cs typeface="+mn-cs"/>
              </a:rPr>
              <a:t>the views of the National Science Foundation.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841375"/>
          </a:xfrm>
          <a:prstGeom prst="rect">
            <a:avLst/>
          </a:prstGeom>
          <a:solidFill>
            <a:srgbClr val="27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Picture 11" descr="idigbio_on_grey.t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2075"/>
            <a:ext cx="2022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390"/>
            <a:ext cx="6400800" cy="141011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3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945EE9-9DAB-0E47-B004-C741F40FD6F3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3756"/>
            <a:ext cx="1669232" cy="5462594"/>
          </a:xfrm>
          <a:prstGeom prst="rect">
            <a:avLst/>
          </a:prstGeom>
        </p:spPr>
        <p:txBody>
          <a:bodyPr vert="eaVert"/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93756"/>
            <a:ext cx="6019800" cy="54625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D091-C1CF-6A42-BD42-1224C83FE176}" type="datetimeFigureOut">
              <a:rPr lang="en-US"/>
              <a:pPr>
                <a:defRPr/>
              </a:pPr>
              <a:t>11/25/2014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ooter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857250"/>
            <a:ext cx="9144000" cy="463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00438" y="5729288"/>
            <a:ext cx="53705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+mn-lt"/>
                <a:ea typeface="+mn-ea"/>
                <a:cs typeface="+mn-cs"/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1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7765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2400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703638"/>
            <a:ext cx="401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>
            <a:hlinkClick r:id="rId9"/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171950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hlinkClick r:id="rId11" action="ppaction://hlinkfile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6609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685800" y="3503613"/>
            <a:ext cx="212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dirty="0">
                <a:latin typeface="Helvetica" charset="0"/>
                <a:cs typeface="Helvetica" charset="0"/>
              </a:rPr>
              <a:t>www.idigbio.org</a:t>
            </a:r>
          </a:p>
        </p:txBody>
      </p:sp>
      <p:grpSp>
        <p:nvGrpSpPr>
          <p:cNvPr id="12" name="Group 21"/>
          <p:cNvGrpSpPr>
            <a:grpSpLocks/>
          </p:cNvGrpSpPr>
          <p:nvPr userDrawn="1"/>
        </p:nvGrpSpPr>
        <p:grpSpPr bwMode="auto">
          <a:xfrm>
            <a:off x="1252538" y="2674938"/>
            <a:ext cx="968375" cy="830262"/>
            <a:chOff x="1252080" y="2742784"/>
            <a:chExt cx="968247" cy="830111"/>
          </a:xfrm>
        </p:grpSpPr>
        <p:pic>
          <p:nvPicPr>
            <p:cNvPr id="13" name="Picture 22" descr="idigbio_logo_rgb.eps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69"/>
            <a:stretch>
              <a:fillRect/>
            </a:stretch>
          </p:blipFill>
          <p:spPr bwMode="auto">
            <a:xfrm>
              <a:off x="1252080" y="2742784"/>
              <a:ext cx="861291" cy="8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1945725" y="3361796"/>
              <a:ext cx="274602" cy="211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sp>
        <p:nvSpPr>
          <p:cNvPr id="15" name="TextBox 24"/>
          <p:cNvSpPr txBox="1">
            <a:spLocks noChangeArrowheads="1"/>
          </p:cNvSpPr>
          <p:nvPr userDrawn="1"/>
        </p:nvSpPr>
        <p:spPr bwMode="auto">
          <a:xfrm>
            <a:off x="3751263" y="2601913"/>
            <a:ext cx="53927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1600" dirty="0">
                <a:latin typeface="Cambria" charset="0"/>
                <a:cs typeface="Cambria" charset="0"/>
              </a:rPr>
              <a:t>facebook.com/iDigBio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dirty="0">
                <a:latin typeface="Cambria" charset="0"/>
                <a:cs typeface="Cambria" charset="0"/>
              </a:rPr>
              <a:t>twitter.com/iDigBio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dirty="0">
                <a:latin typeface="Cambria" charset="0"/>
                <a:cs typeface="Cambria" charset="0"/>
              </a:rPr>
              <a:t>vimeo.com/idigbio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dirty="0">
                <a:latin typeface="Cambria" charset="0"/>
                <a:cs typeface="Cambria" charset="0"/>
              </a:rPr>
              <a:t>idigbio.org/rss-feed.xml</a:t>
            </a:r>
          </a:p>
          <a:p>
            <a:pPr>
              <a:lnSpc>
                <a:spcPts val="3600"/>
              </a:lnSpc>
              <a:defRPr/>
            </a:pPr>
            <a:r>
              <a:rPr lang="en-US" sz="1600" dirty="0">
                <a:latin typeface="Cambria" charset="0"/>
                <a:cs typeface="Cambria" charset="0"/>
              </a:rPr>
              <a:t>webcal://www.idigbio.org/events-calendar/export.ics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41375"/>
          </a:xfrm>
          <a:prstGeom prst="rect">
            <a:avLst/>
          </a:prstGeom>
          <a:solidFill>
            <a:srgbClr val="27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7" name="Picture 21" descr="idigbio_on_grey.ti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2075"/>
            <a:ext cx="2022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7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587D8E-9F43-4E4C-8989-58D09790A636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7"/>
            <a:ext cx="8229600" cy="571500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110"/>
            <a:ext cx="8229600" cy="4700729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D726-78D0-3348-A3E5-6F42C87DF9B7}" type="datetimeFigureOut">
              <a:rPr lang="en-US"/>
              <a:pPr>
                <a:defRPr/>
              </a:pPr>
              <a:t>11/25/2014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0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5888038"/>
            <a:ext cx="520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C11A3E-28BA-AB43-BF3E-EDE48363DDC0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942"/>
            <a:ext cx="8229600" cy="670528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FEDE-1A1B-724A-82C5-2E169CE09708}" type="datetimeFigureOut">
              <a:rPr lang="en-US"/>
              <a:pPr>
                <a:defRPr/>
              </a:pPr>
              <a:t>11/25/2014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6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AC53F38-319F-764A-ADC5-B28CBC35C13B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927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7406"/>
            <a:ext cx="4040188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6066"/>
            <a:ext cx="4040188" cy="368009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7406"/>
            <a:ext cx="4041775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6066"/>
            <a:ext cx="4041775" cy="368009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EDCE-B073-0344-9CF3-DF0BFF017B46}" type="datetimeFigureOut">
              <a:rPr lang="en-US"/>
              <a:pPr>
                <a:defRPr/>
              </a:pPr>
              <a:t>11/25/2014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5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6ED38C-7336-D345-AF53-EB2CA9758BE1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12163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134E-A647-8C44-B20F-572282D3F0D5}" type="datetimeFigureOut">
              <a:rPr lang="en-US"/>
              <a:pPr>
                <a:defRPr/>
              </a:pPr>
              <a:t>11/25/2014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78809CF-9C41-2E4D-8F75-CE8C553C244A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698B-492B-2742-8BB1-9D3B2D73D7F6}" type="datetimeFigureOut">
              <a:rPr lang="en-US"/>
              <a:pPr>
                <a:defRPr/>
              </a:pPr>
              <a:t>11/25/2014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26948C-628B-FE4E-BCC8-84124A406066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862"/>
            <a:ext cx="3008313" cy="708876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0862"/>
            <a:ext cx="5111750" cy="5567626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3189"/>
            <a:ext cx="3008313" cy="4665299"/>
          </a:xfrm>
        </p:spPr>
        <p:txBody>
          <a:bodyPr/>
          <a:lstStyle>
            <a:lvl1pPr marL="0" indent="0">
              <a:buNone/>
              <a:defRPr sz="1400">
                <a:latin typeface="Cambr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E336-BEAD-0C47-96E2-88AF70A037E4}" type="datetimeFigureOut">
              <a:rPr lang="en-US"/>
              <a:pPr>
                <a:defRPr/>
              </a:pPr>
              <a:t>11/25/2014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FD32CF-1CBC-EA4C-86D7-F712CF2719BE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54" y="5482639"/>
            <a:ext cx="5486400" cy="40521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754" y="987834"/>
            <a:ext cx="7953437" cy="43795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754" y="5887849"/>
            <a:ext cx="5486400" cy="5205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8F29-DF45-9C42-B1A1-D4012827ED3D}" type="datetimeFigureOut">
              <a:rPr lang="en-US"/>
              <a:pPr>
                <a:defRPr/>
              </a:pPr>
              <a:t>11/25/2014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9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374BC4B-6958-2542-A805-A500B75A5D6F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28629"/>
            <a:ext cx="8229600" cy="44277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3246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08FA-01D3-394F-ADC6-33D9FB808F66}" type="datetimeFigureOut">
              <a:rPr lang="en-US"/>
              <a:pPr>
                <a:defRPr/>
              </a:pPr>
              <a:t>11/25/2014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69913"/>
          </a:xfrm>
          <a:prstGeom prst="rect">
            <a:avLst/>
          </a:prstGeom>
          <a:solidFill>
            <a:srgbClr val="27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27" name="Picture 1" descr="idigbio_on_grey.ti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01600"/>
            <a:ext cx="1190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71700"/>
            <a:ext cx="8229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5313" y="123825"/>
            <a:ext cx="80010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12 pt. Helvetica* 65 Medium   0" charset="0"/>
              </a:defRPr>
            </a:lvl1pPr>
          </a:lstStyle>
          <a:p>
            <a:pPr>
              <a:defRPr/>
            </a:pPr>
            <a:r>
              <a:rPr lang="en-US" dirty="0"/>
              <a:t>8/6/14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350" y="123825"/>
            <a:ext cx="424815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12 pt. Helvetica* 65 Medium   0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.au/wp-content/uploads/2011/10/Digitisation-guide-120223.pdf" TargetMode="External"/><Relationship Id="rId2" Type="http://schemas.openxmlformats.org/officeDocument/2006/relationships/hyperlink" Target="http://www.etaxonomy.org/wiki/images/b/b3/Harvard_data_capture_wkshp_rpt_2006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ku.edu/index.php/jbi/article/viewFile/3992/3806" TargetMode="External"/><Relationship Id="rId4" Type="http://schemas.openxmlformats.org/officeDocument/2006/relationships/hyperlink" Target="http://www.google.com/url?sa=t&amp;rct=j&amp;q=tann+and+Flemons&amp;source=web&amp;cd=6&amp;ved=0CEEQFjAF&amp;url=http://australianmuseum.net.au/Uploads/Documents/23183/Data%20Capture%20of%20specimen%20labels%20using%20volunteers%20-%20Tann%20and%25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dpaul@fsu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gbio.org/portal/records/1e6e07e6-7b79-4d98-801f-e6272cac2a8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gbio.org/content/workflow-modules-and-task-lis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digbio.org/sites/default/files/sites/default/files/Module_1_Pre-digitization_Curation_Tasks_0.pdf" TargetMode="Externa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03" y="901337"/>
            <a:ext cx="9405257" cy="5146766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 algn="l"/>
            <a:r>
              <a:rPr lang="en-US" dirty="0" smtClean="0"/>
              <a:t>Task Cluster 1 -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Pre-digitization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curation</a:t>
            </a:r>
            <a:r>
              <a:rPr lang="en-US" dirty="0"/>
              <a:t> and staging: </a:t>
            </a:r>
            <a:r>
              <a:rPr lang="en-US" dirty="0" smtClean="0"/>
              <a:t>decisions </a:t>
            </a:r>
            <a:r>
              <a:rPr lang="en-US" dirty="0"/>
              <a:t>/ </a:t>
            </a:r>
            <a:r>
              <a:rPr lang="en-US" dirty="0" smtClean="0"/>
              <a:t>opportunities </a:t>
            </a:r>
            <a:r>
              <a:rPr lang="en-US" dirty="0"/>
              <a:t>/ </a:t>
            </a:r>
            <a:r>
              <a:rPr lang="en-US" dirty="0" smtClean="0"/>
              <a:t>options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8041"/>
            <a:ext cx="6400800" cy="141011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Presenter: Deborah Paul, @</a:t>
            </a:r>
            <a:r>
              <a:rPr lang="en-US" dirty="0" err="1" smtClean="0"/>
              <a:t>idbdeb</a:t>
            </a:r>
            <a:endParaRPr lang="en-US" dirty="0" smtClean="0"/>
          </a:p>
          <a:p>
            <a:r>
              <a:rPr lang="en-US" dirty="0" smtClean="0"/>
              <a:t>Florida State University</a:t>
            </a:r>
          </a:p>
          <a:p>
            <a:r>
              <a:rPr lang="en-US" dirty="0" smtClean="0"/>
              <a:t>Integrated Digitized </a:t>
            </a:r>
            <a:r>
              <a:rPr lang="en-US" dirty="0" err="1" smtClean="0"/>
              <a:t>Biocollections</a:t>
            </a:r>
            <a:r>
              <a:rPr lang="en-US" dirty="0" smtClean="0"/>
              <a:t> (iDigBio)</a:t>
            </a:r>
          </a:p>
          <a:p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Brazilian Biodiversity Information System (</a:t>
            </a:r>
            <a:r>
              <a:rPr lang="en-US" dirty="0" err="1"/>
              <a:t>SiBBr</a:t>
            </a:r>
            <a:r>
              <a:rPr lang="en-US" dirty="0"/>
              <a:t>) Launching Event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25 November 2014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Brasilia, DF, Brazil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611918" y="5224979"/>
            <a:ext cx="1285553" cy="50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ＭＳ Ｐゴシック" charset="0"/>
                <a:cs typeface="Cambria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mbria"/>
                <a:ea typeface="ＭＳ Ｐゴシック" charset="0"/>
                <a:cs typeface="Cambria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mbria"/>
                <a:ea typeface="ＭＳ Ｐゴシック" charset="0"/>
                <a:cs typeface="Cambria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mbria"/>
                <a:ea typeface="ＭＳ Ｐゴシック" charset="0"/>
                <a:cs typeface="Cambria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mbria"/>
                <a:ea typeface="ＭＳ Ｐゴシック" charset="0"/>
                <a:cs typeface="Cambr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#</a:t>
            </a:r>
            <a:r>
              <a:rPr lang="en-US" sz="2400" dirty="0" err="1" smtClean="0">
                <a:ea typeface="+mn-ea"/>
              </a:rPr>
              <a:t>SiBBr</a:t>
            </a:r>
            <a:endParaRPr lang="en-US" sz="2400" dirty="0" smtClean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4596" y="4047565"/>
            <a:ext cx="900199" cy="106056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227650" y="144565"/>
            <a:ext cx="1585609" cy="94358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Getting Started!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Pre-Digitization Opportunities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77377"/>
            <a:ext cx="8229600" cy="4700729"/>
          </a:xfrm>
        </p:spPr>
        <p:txBody>
          <a:bodyPr/>
          <a:lstStyle/>
          <a:p>
            <a:r>
              <a:rPr lang="en-US" sz="2000" dirty="0"/>
              <a:t>evaluate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health</a:t>
            </a:r>
          </a:p>
          <a:p>
            <a:pPr lvl="1"/>
            <a:r>
              <a:rPr lang="en-US" sz="2000" dirty="0" smtClean="0"/>
              <a:t>Profiling </a:t>
            </a:r>
            <a:r>
              <a:rPr lang="en-US" sz="2000" dirty="0"/>
              <a:t>Natural History Collections: A Method for Quantitative and Comparative Health Assessment</a:t>
            </a:r>
          </a:p>
          <a:p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data </a:t>
            </a:r>
            <a:r>
              <a:rPr lang="en-US" sz="2000" dirty="0"/>
              <a:t>for museum directors &amp; administrators</a:t>
            </a:r>
          </a:p>
          <a:p>
            <a:r>
              <a:rPr lang="en-US" sz="2000" dirty="0"/>
              <a:t>“an important tool in reinvigorating collection management and in particular providing data to support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  <a:r>
              <a:rPr lang="en-US" sz="2000" dirty="0"/>
              <a:t> requests.”</a:t>
            </a:r>
          </a:p>
          <a:p>
            <a:r>
              <a:rPr lang="en-US" sz="2000" dirty="0"/>
              <a:t>finding unknown unknowns and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material</a:t>
            </a:r>
          </a:p>
          <a:p>
            <a:r>
              <a:rPr lang="en-US" sz="2000" dirty="0"/>
              <a:t>experts or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non-experts</a:t>
            </a:r>
            <a:r>
              <a:rPr lang="en-US" sz="2000" dirty="0"/>
              <a:t>?</a:t>
            </a:r>
          </a:p>
          <a:p>
            <a:r>
              <a:rPr lang="en-US" sz="2000" dirty="0"/>
              <a:t>high-hanging fruit (or tasks perhaps long put off)</a:t>
            </a:r>
          </a:p>
          <a:p>
            <a:r>
              <a:rPr lang="en-US" sz="2000" dirty="0"/>
              <a:t>cabinet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reorganization</a:t>
            </a:r>
          </a:p>
          <a:p>
            <a:r>
              <a:rPr lang="en-US" sz="2000" dirty="0"/>
              <a:t>equipment updates</a:t>
            </a:r>
          </a:p>
          <a:p>
            <a:r>
              <a:rPr lang="en-US" sz="2000" dirty="0"/>
              <a:t>loan returns</a:t>
            </a:r>
          </a:p>
          <a:p>
            <a:r>
              <a:rPr lang="en-US" sz="2000" dirty="0"/>
              <a:t>specimen </a:t>
            </a:r>
            <a:r>
              <a:rPr lang="en-US" sz="2000" dirty="0" smtClean="0"/>
              <a:t>repair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365395" y="5298769"/>
            <a:ext cx="2321405" cy="587574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  <a:latin typeface="Franklin Gothic Medium"/>
              </a:rPr>
              <a:t>Not all steps require a professional</a:t>
            </a:r>
            <a:endParaRPr lang="en-US" sz="1800" dirty="0">
              <a:solidFill>
                <a:srgbClr val="1F497D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4938" y="5725145"/>
            <a:ext cx="2321405" cy="646331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Franklin Gothic Medium"/>
              </a:rPr>
              <a:t>Curation is a potential bottleneck</a:t>
            </a:r>
            <a:endParaRPr lang="en-US" sz="1800" dirty="0">
              <a:solidFill>
                <a:srgbClr val="C00000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Codes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22846"/>
            <a:ext cx="4040188" cy="397959"/>
          </a:xfrm>
        </p:spPr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061506"/>
            <a:ext cx="4040188" cy="3680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3261361" y="1063709"/>
            <a:ext cx="5425440" cy="397959"/>
          </a:xfrm>
        </p:spPr>
        <p:txBody>
          <a:bodyPr/>
          <a:lstStyle/>
          <a:p>
            <a:r>
              <a:rPr lang="en-US" dirty="0" smtClean="0"/>
              <a:t>Use and Content of Barcodes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3261361" y="1602369"/>
            <a:ext cx="5425440" cy="3680097"/>
          </a:xfrm>
        </p:spPr>
        <p:txBody>
          <a:bodyPr/>
          <a:lstStyle/>
          <a:p>
            <a:r>
              <a:rPr lang="en-US" sz="1800" dirty="0" smtClean="0"/>
              <a:t>What suits your collection type/s?</a:t>
            </a:r>
          </a:p>
          <a:p>
            <a:r>
              <a:rPr lang="en-US" sz="1800" dirty="0" smtClean="0"/>
              <a:t>Is all printed text on the label in the encoded part?</a:t>
            </a:r>
          </a:p>
          <a:p>
            <a:r>
              <a:rPr lang="en-US" sz="1800" dirty="0" smtClean="0"/>
              <a:t>What ought to be in the encoding?</a:t>
            </a:r>
          </a:p>
          <a:p>
            <a:r>
              <a:rPr lang="en-US" sz="1800" dirty="0" smtClean="0"/>
              <a:t>Will you need to re-print?</a:t>
            </a:r>
          </a:p>
          <a:p>
            <a:r>
              <a:rPr lang="en-US" sz="1800" dirty="0" smtClean="0"/>
              <a:t>Can the barcode be seen easily (insect / wet collection issues)?</a:t>
            </a:r>
          </a:p>
          <a:p>
            <a:r>
              <a:rPr lang="en-US" sz="1800" dirty="0" smtClean="0"/>
              <a:t>Is your barcode identifier globally unique or only unique inside your collection?</a:t>
            </a:r>
          </a:p>
          <a:p>
            <a:r>
              <a:rPr lang="en-US" sz="1800" dirty="0" smtClean="0"/>
              <a:t>Must you use one?</a:t>
            </a:r>
          </a:p>
          <a:p>
            <a:pPr lvl="1"/>
            <a:r>
              <a:rPr lang="en-US" sz="1800" dirty="0" smtClean="0"/>
              <a:t>They speed up processing and tracking of loans</a:t>
            </a:r>
          </a:p>
          <a:p>
            <a:pPr lvl="1"/>
            <a:r>
              <a:rPr lang="en-US" sz="1800" dirty="0" smtClean="0"/>
              <a:t>They make automation possible for some digitization processes</a:t>
            </a:r>
          </a:p>
          <a:p>
            <a:pPr lvl="1"/>
            <a:r>
              <a:rPr lang="en-US" sz="1800" dirty="0" smtClean="0"/>
              <a:t>Accountability</a:t>
            </a:r>
          </a:p>
        </p:txBody>
      </p:sp>
      <p:pic>
        <p:nvPicPr>
          <p:cNvPr id="13" name="Picture 4" descr="http://www.pensoft.net/J_FILES/1/articles/3288/export.php_files/ZooKeys-209-255-g001.jpg"/>
          <p:cNvPicPr>
            <a:picLocks noChangeAspect="1" noChangeArrowheads="1"/>
          </p:cNvPicPr>
          <p:nvPr/>
        </p:nvPicPr>
        <p:blipFill>
          <a:blip r:embed="rId3"/>
          <a:srcRect r="53571"/>
          <a:stretch>
            <a:fillRect/>
          </a:stretch>
        </p:blipFill>
        <p:spPr bwMode="auto">
          <a:xfrm>
            <a:off x="457199" y="2002135"/>
            <a:ext cx="2480011" cy="10704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392673"/>
            <a:ext cx="2480010" cy="110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www.akentsoc.org/wp-content/uploads/2013/03/labe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743636"/>
            <a:ext cx="2480011" cy="11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collection – Curatorial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Updating the taxonomic identifications</a:t>
            </a:r>
          </a:p>
          <a:p>
            <a:pPr lvl="1"/>
            <a:r>
              <a:rPr lang="en-US" sz="1600" dirty="0" smtClean="0"/>
              <a:t>Or not</a:t>
            </a:r>
          </a:p>
          <a:p>
            <a:r>
              <a:rPr lang="en-US" sz="1600" dirty="0" smtClean="0"/>
              <a:t>Updating nomenclature in the database</a:t>
            </a:r>
          </a:p>
          <a:p>
            <a:r>
              <a:rPr lang="en-US" sz="1600" dirty="0" smtClean="0"/>
              <a:t>Tracking loans</a:t>
            </a:r>
          </a:p>
          <a:p>
            <a:pPr lvl="1"/>
            <a:r>
              <a:rPr lang="en-US" sz="1600" dirty="0" smtClean="0"/>
              <a:t>What’s been digitized, what has not</a:t>
            </a:r>
          </a:p>
          <a:p>
            <a:pPr lvl="1"/>
            <a:r>
              <a:rPr lang="en-US" sz="1600" dirty="0" smtClean="0"/>
              <a:t>Updating loan records</a:t>
            </a:r>
          </a:p>
          <a:p>
            <a:r>
              <a:rPr lang="en-US" sz="1600" dirty="0" smtClean="0"/>
              <a:t>Label updates / standardization</a:t>
            </a:r>
          </a:p>
          <a:p>
            <a:pPr lvl="1"/>
            <a:r>
              <a:rPr lang="en-US" sz="1600" dirty="0" smtClean="0"/>
              <a:t>Cabinets, drawers, trays, jars, slides</a:t>
            </a:r>
          </a:p>
          <a:p>
            <a:r>
              <a:rPr lang="en-US" sz="1600" dirty="0" smtClean="0"/>
              <a:t>Collection health</a:t>
            </a:r>
          </a:p>
          <a:p>
            <a:pPr lvl="1"/>
            <a:r>
              <a:rPr lang="en-US" sz="1600" dirty="0" smtClean="0"/>
              <a:t>Curation pipeline</a:t>
            </a:r>
          </a:p>
          <a:p>
            <a:pPr lvl="1"/>
            <a:r>
              <a:rPr lang="en-US" sz="1600" dirty="0" smtClean="0"/>
              <a:t>Conservation status</a:t>
            </a:r>
          </a:p>
          <a:p>
            <a:pPr lvl="1"/>
            <a:r>
              <a:rPr lang="en-US" sz="1600" dirty="0" smtClean="0"/>
              <a:t>Condition of labels</a:t>
            </a:r>
          </a:p>
          <a:p>
            <a:pPr lvl="1"/>
            <a:r>
              <a:rPr lang="en-US" sz="1600" dirty="0" smtClean="0"/>
              <a:t>Data quality</a:t>
            </a:r>
          </a:p>
          <a:p>
            <a:pPr lvl="1"/>
            <a:r>
              <a:rPr lang="en-US" sz="1600" dirty="0" smtClean="0"/>
              <a:t>Computerization level</a:t>
            </a:r>
          </a:p>
          <a:p>
            <a:pPr lvl="1"/>
            <a:r>
              <a:rPr lang="en-US" sz="1600" dirty="0" smtClean="0"/>
              <a:t>Container condition</a:t>
            </a:r>
          </a:p>
          <a:p>
            <a:r>
              <a:rPr lang="en-US" sz="1600" dirty="0" smtClean="0"/>
              <a:t>Incorporating new materials (gifts) waiting to be accessioned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21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going to digitize?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73066"/>
            <a:ext cx="4040188" cy="397959"/>
          </a:xfrm>
        </p:spPr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11726"/>
            <a:ext cx="4040188" cy="3680097"/>
          </a:xfrm>
        </p:spPr>
        <p:txBody>
          <a:bodyPr/>
          <a:lstStyle/>
          <a:p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Cabinet organization</a:t>
            </a:r>
          </a:p>
          <a:p>
            <a:pPr lvl="1"/>
            <a:r>
              <a:rPr lang="en-US" dirty="0" smtClean="0"/>
              <a:t>Re-pinning</a:t>
            </a:r>
          </a:p>
          <a:p>
            <a:r>
              <a:rPr lang="en-US" dirty="0" smtClean="0"/>
              <a:t>Bar code application</a:t>
            </a:r>
          </a:p>
          <a:p>
            <a:r>
              <a:rPr lang="en-US" dirty="0" smtClean="0"/>
              <a:t>Data Transcription</a:t>
            </a:r>
          </a:p>
          <a:p>
            <a:r>
              <a:rPr lang="en-US" dirty="0" smtClean="0"/>
              <a:t>Imaging</a:t>
            </a:r>
          </a:p>
          <a:p>
            <a:r>
              <a:rPr lang="en-US" dirty="0" smtClean="0"/>
              <a:t>Data Validation</a:t>
            </a:r>
          </a:p>
          <a:p>
            <a:r>
              <a:rPr lang="en-US" dirty="0" err="1" smtClean="0"/>
              <a:t>Georeferencing</a:t>
            </a:r>
            <a:endParaRPr lang="en-US" dirty="0" smtClean="0"/>
          </a:p>
          <a:p>
            <a:r>
              <a:rPr lang="en-US" dirty="0" smtClean="0"/>
              <a:t>Determination Annotation</a:t>
            </a:r>
          </a:p>
          <a:p>
            <a:r>
              <a:rPr lang="en-US" dirty="0" smtClean="0"/>
              <a:t>Enhancement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473066"/>
            <a:ext cx="4041775" cy="397959"/>
          </a:xfrm>
        </p:spPr>
        <p:txBody>
          <a:bodyPr/>
          <a:lstStyle/>
          <a:p>
            <a:r>
              <a:rPr lang="en-US" dirty="0" smtClean="0"/>
              <a:t>Potential Resources for these Tasks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011726"/>
            <a:ext cx="4041775" cy="3680097"/>
          </a:xfrm>
        </p:spPr>
        <p:txBody>
          <a:bodyPr/>
          <a:lstStyle/>
          <a:p>
            <a:r>
              <a:rPr lang="en-US" dirty="0"/>
              <a:t>Staff</a:t>
            </a:r>
          </a:p>
          <a:p>
            <a:r>
              <a:rPr lang="en-US" dirty="0" smtClean="0"/>
              <a:t>Volunteers</a:t>
            </a:r>
          </a:p>
          <a:p>
            <a:r>
              <a:rPr lang="en-US" dirty="0" smtClean="0"/>
              <a:t>Public</a:t>
            </a:r>
          </a:p>
          <a:p>
            <a:endParaRPr lang="en-US" dirty="0"/>
          </a:p>
          <a:p>
            <a:r>
              <a:rPr lang="en-US" dirty="0" smtClean="0"/>
              <a:t>Using Optical Character Recognition software</a:t>
            </a:r>
          </a:p>
          <a:p>
            <a:r>
              <a:rPr lang="en-US" dirty="0" smtClean="0"/>
              <a:t>Voice recognition software</a:t>
            </a:r>
            <a:endParaRPr lang="en-US" dirty="0"/>
          </a:p>
          <a:p>
            <a:r>
              <a:rPr lang="en-US" dirty="0" smtClean="0"/>
              <a:t>Touch screen technology</a:t>
            </a:r>
          </a:p>
          <a:p>
            <a:r>
              <a:rPr lang="en-US" dirty="0" smtClean="0"/>
              <a:t>Light Box</a:t>
            </a:r>
          </a:p>
          <a:p>
            <a:r>
              <a:rPr lang="en-US" dirty="0" smtClean="0"/>
              <a:t>Conveyor belt</a:t>
            </a:r>
          </a:p>
        </p:txBody>
      </p:sp>
    </p:spTree>
    <p:extLst>
      <p:ext uri="{BB962C8B-B14F-4D97-AF65-F5344CB8AC3E}">
        <p14:creationId xmlns:p14="http://schemas.microsoft.com/office/powerpoint/2010/main" val="4641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Predigitization Unanticipated Benefits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40530"/>
            <a:ext cx="8229600" cy="4700729"/>
          </a:xfrm>
        </p:spPr>
        <p:txBody>
          <a:bodyPr/>
          <a:lstStyle/>
          <a:p>
            <a:r>
              <a:rPr lang="en-US" sz="1800" dirty="0"/>
              <a:t>inspect </a:t>
            </a:r>
            <a:r>
              <a:rPr lang="en-US" sz="1800" dirty="0" smtClean="0"/>
              <a:t>/ repair </a:t>
            </a:r>
            <a:r>
              <a:rPr lang="en-US" sz="1800" dirty="0"/>
              <a:t>/ specimen damage (</a:t>
            </a:r>
            <a:r>
              <a:rPr lang="en-US" sz="1800" dirty="0" err="1"/>
              <a:t>ipm</a:t>
            </a:r>
            <a:r>
              <a:rPr lang="en-US" sz="1800" dirty="0"/>
              <a:t>)</a:t>
            </a:r>
          </a:p>
          <a:p>
            <a:r>
              <a:rPr lang="en-US" sz="1800" dirty="0"/>
              <a:t>collection health, </a:t>
            </a:r>
          </a:p>
          <a:p>
            <a:r>
              <a:rPr lang="en-US" sz="1800" dirty="0"/>
              <a:t>inventory </a:t>
            </a:r>
            <a:r>
              <a:rPr lang="en-US" sz="1800" dirty="0" smtClean="0"/>
              <a:t>collection</a:t>
            </a:r>
            <a:endParaRPr lang="en-US" sz="1800" dirty="0"/>
          </a:p>
          <a:p>
            <a:r>
              <a:rPr lang="en-US" sz="1800" dirty="0"/>
              <a:t>re-pin / remount specimens</a:t>
            </a:r>
          </a:p>
          <a:p>
            <a:r>
              <a:rPr lang="en-US" sz="1800" dirty="0"/>
              <a:t>replenish / replace preservatives </a:t>
            </a:r>
          </a:p>
          <a:p>
            <a:r>
              <a:rPr lang="en-US" sz="1800" dirty="0"/>
              <a:t>attach a unique identifier</a:t>
            </a:r>
          </a:p>
          <a:p>
            <a:pPr lvl="1"/>
            <a:r>
              <a:rPr lang="en-US" sz="1800" dirty="0"/>
              <a:t>(most often a 1- or 2-D barcode) </a:t>
            </a:r>
          </a:p>
          <a:p>
            <a:pPr lvl="1"/>
            <a:r>
              <a:rPr lang="en-US" sz="1800" dirty="0"/>
              <a:t>to a specimen, container, or </a:t>
            </a:r>
            <a:r>
              <a:rPr lang="en-US" sz="1800" dirty="0" smtClean="0"/>
              <a:t>cabinet</a:t>
            </a:r>
            <a:endParaRPr lang="en-US" sz="1800" dirty="0"/>
          </a:p>
          <a:p>
            <a:r>
              <a:rPr lang="en-US" sz="1800" dirty="0"/>
              <a:t>discover important but </a:t>
            </a:r>
          </a:p>
          <a:p>
            <a:pPr lvl="1"/>
            <a:r>
              <a:rPr lang="en-US" sz="1800" dirty="0"/>
              <a:t>unknown, lost, or dislocated holdings </a:t>
            </a:r>
          </a:p>
          <a:p>
            <a:pPr lvl="1"/>
            <a:r>
              <a:rPr lang="en-US" sz="1800" dirty="0"/>
              <a:t>(e.g. those owned by other institutions or the federal government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update nomenclature and taxonomic interpretation</a:t>
            </a:r>
          </a:p>
          <a:p>
            <a:r>
              <a:rPr lang="en-US" sz="1800" dirty="0" smtClean="0"/>
              <a:t>reorganize </a:t>
            </a:r>
            <a:r>
              <a:rPr lang="en-US" sz="1800" dirty="0"/>
              <a:t>the cabinets, cases, trays, and </a:t>
            </a:r>
            <a:r>
              <a:rPr lang="en-US" sz="1800" dirty="0" smtClean="0"/>
              <a:t>containers</a:t>
            </a:r>
            <a:endParaRPr lang="en-US" sz="1800" dirty="0"/>
          </a:p>
          <a:p>
            <a:r>
              <a:rPr lang="en-US" sz="1800" dirty="0"/>
              <a:t>vet type specimens, and</a:t>
            </a:r>
          </a:p>
          <a:p>
            <a:r>
              <a:rPr lang="en-US" sz="1800" dirty="0"/>
              <a:t>select exemplars for digitization / imaging*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Assessing Digitization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400" dirty="0" smtClean="0"/>
              <a:t>Reed Beaman, James Macklin, Michael Donoghue, James Hanken. 2007. </a:t>
            </a:r>
            <a:r>
              <a:rPr lang="sv-SE" sz="1400" dirty="0" smtClean="0">
                <a:hlinkClick r:id="rId2"/>
              </a:rPr>
              <a:t>Overcoming the Digitization Bottleneck in Natural History Collections: A summary report on a workshop held 7 – 9 September 2006 at Harvard University. </a:t>
            </a:r>
            <a:endParaRPr lang="sv-SE" sz="1400" dirty="0" smtClean="0"/>
          </a:p>
          <a:p>
            <a:r>
              <a:rPr lang="en-US" sz="1400" dirty="0" err="1" smtClean="0"/>
              <a:t>ĺñigo</a:t>
            </a:r>
            <a:r>
              <a:rPr lang="en-US" sz="1400" dirty="0" smtClean="0"/>
              <a:t> </a:t>
            </a:r>
            <a:r>
              <a:rPr lang="en-US" sz="1400" dirty="0" err="1" smtClean="0"/>
              <a:t>Granzow</a:t>
            </a:r>
            <a:r>
              <a:rPr lang="en-US" sz="1400" dirty="0" smtClean="0"/>
              <a:t>-de la Cerda and James H. Beach. December 2010. Semi-automated workflows for acquiring specimen data from label images in herbarium collections. Taxon 59 (6): 1830-1842</a:t>
            </a:r>
          </a:p>
          <a:p>
            <a:r>
              <a:rPr lang="en-US" sz="1400" dirty="0" smtClean="0"/>
              <a:t>Bryan </a:t>
            </a:r>
            <a:r>
              <a:rPr lang="en-US" sz="1400" dirty="0" err="1" smtClean="0"/>
              <a:t>Kalms</a:t>
            </a:r>
            <a:r>
              <a:rPr lang="en-US" sz="1400" dirty="0" smtClean="0"/>
              <a:t>. </a:t>
            </a:r>
            <a:r>
              <a:rPr lang="en-US" sz="1400" dirty="0" err="1" smtClean="0">
                <a:hlinkClick r:id="rId3"/>
              </a:rPr>
              <a:t>Digitisation</a:t>
            </a:r>
            <a:r>
              <a:rPr lang="en-US" sz="1400" dirty="0" smtClean="0">
                <a:hlinkClick r:id="rId3"/>
              </a:rPr>
              <a:t>: A strategic approach for natural history collections. </a:t>
            </a:r>
            <a:r>
              <a:rPr lang="en-US" sz="1400" dirty="0" smtClean="0"/>
              <a:t>Canberra, Australia, CSIRO, 2012.</a:t>
            </a:r>
          </a:p>
          <a:p>
            <a:r>
              <a:rPr lang="en-US" sz="1400" dirty="0" smtClean="0"/>
              <a:t>John </a:t>
            </a:r>
            <a:r>
              <a:rPr lang="en-US" sz="1400" dirty="0" err="1" smtClean="0"/>
              <a:t>Tann</a:t>
            </a:r>
            <a:r>
              <a:rPr lang="en-US" sz="1400" dirty="0" smtClean="0"/>
              <a:t> &amp; Paul </a:t>
            </a:r>
            <a:r>
              <a:rPr lang="en-US" sz="1400" dirty="0" err="1" smtClean="0"/>
              <a:t>Flemons</a:t>
            </a:r>
            <a:r>
              <a:rPr lang="en-US" sz="1400" dirty="0" smtClean="0"/>
              <a:t>. 2008. </a:t>
            </a:r>
            <a:r>
              <a:rPr lang="en-US" sz="1400" dirty="0" smtClean="0">
                <a:hlinkClick r:id="rId4"/>
              </a:rPr>
              <a:t>Report: Data capture of specimen labels using volunteers.</a:t>
            </a:r>
            <a:r>
              <a:rPr lang="en-US" sz="1400" dirty="0" smtClean="0"/>
              <a:t> Australian Museum</a:t>
            </a:r>
          </a:p>
          <a:p>
            <a:r>
              <a:rPr lang="sv-SE" sz="1400" dirty="0" smtClean="0"/>
              <a:t>Ana Vollmar, James Alexander Macklin, Linda Ford. 2010. </a:t>
            </a:r>
            <a:r>
              <a:rPr lang="sv-SE" sz="1400" dirty="0" smtClean="0">
                <a:hlinkClick r:id="rId5"/>
              </a:rPr>
              <a:t>Natural History Specimen Digitization: Challenges and Concerns.</a:t>
            </a:r>
            <a:r>
              <a:rPr lang="sv-SE" sz="1400" dirty="0" smtClean="0"/>
              <a:t> Biodiversity Informatics 7 (1): 93 – 112</a:t>
            </a:r>
          </a:p>
          <a:p>
            <a:r>
              <a:rPr lang="sv-SE" sz="1400" dirty="0" smtClean="0"/>
              <a:t>Favret C, Cummings KS, McGinley RJ, Heske EJ, Johnson KP, Phillips CA, Phillippe LR, Retzer ME, Taylor CA, Wetzel MJ. 2007. </a:t>
            </a:r>
            <a:r>
              <a:rPr lang="en-US" sz="1400" dirty="0" smtClean="0"/>
              <a:t>Profiling Natural History Collections: A Method for Quantitative and Comparative Health Assessment. Collection Forum 22(1–2):   53 - 65</a:t>
            </a:r>
          </a:p>
          <a:p>
            <a:r>
              <a:rPr lang="en-US" sz="1400" dirty="0" smtClean="0"/>
              <a:t>Nelson G, Paul D, </a:t>
            </a:r>
            <a:r>
              <a:rPr lang="en-US" sz="1400" dirty="0" err="1" smtClean="0"/>
              <a:t>Riccardi</a:t>
            </a:r>
            <a:r>
              <a:rPr lang="en-US" sz="1400" dirty="0" smtClean="0"/>
              <a:t> G, Mast AR 2012. Five task clusters that enable efficient and effective digitization of biological collections. In: </a:t>
            </a:r>
            <a:r>
              <a:rPr lang="en-US" sz="1400" dirty="0" err="1" smtClean="0"/>
              <a:t>Blagoderov</a:t>
            </a:r>
            <a:r>
              <a:rPr lang="en-US" sz="1400" dirty="0" smtClean="0"/>
              <a:t> V, Smith VS (Ed) No specimen left behind: mass digitization of natural history collections. </a:t>
            </a:r>
            <a:r>
              <a:rPr lang="en-US" sz="1400" dirty="0" err="1" smtClean="0"/>
              <a:t>ZooKeys</a:t>
            </a:r>
            <a:r>
              <a:rPr lang="en-US" sz="1400" dirty="0" smtClean="0"/>
              <a:t> 209: 19–45.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10.3897/zookeys.209.3135</a:t>
            </a:r>
          </a:p>
          <a:p>
            <a:r>
              <a:rPr lang="en-US" sz="1400" dirty="0" err="1" smtClean="0"/>
              <a:t>iDigBio</a:t>
            </a:r>
            <a:r>
              <a:rPr lang="en-US" sz="1400" dirty="0" smtClean="0"/>
              <a:t> Developing Robust Object to Image to Data (</a:t>
            </a:r>
            <a:r>
              <a:rPr lang="en-US" sz="1400" dirty="0" err="1" smtClean="0"/>
              <a:t>iDigBio</a:t>
            </a:r>
            <a:r>
              <a:rPr lang="en-US" sz="1400" dirty="0" smtClean="0"/>
              <a:t> DROID) Workshop – May 30 – 31, 2012</a:t>
            </a:r>
          </a:p>
          <a:p>
            <a:r>
              <a:rPr lang="en-US" sz="2000" dirty="0"/>
              <a:t>https://www.idigbio.org/content/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workflow-modules-and-task-lists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862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57"/>
          <a:stretch/>
        </p:blipFill>
        <p:spPr>
          <a:xfrm>
            <a:off x="227421" y="114231"/>
            <a:ext cx="8080334" cy="6032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9" t="3067" r="1139"/>
          <a:stretch/>
        </p:blipFill>
        <p:spPr>
          <a:xfrm>
            <a:off x="14835" y="4153022"/>
            <a:ext cx="2025775" cy="21434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4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076"/>
            <a:ext cx="7772400" cy="941368"/>
          </a:xfrm>
        </p:spPr>
        <p:txBody>
          <a:bodyPr/>
          <a:lstStyle/>
          <a:p>
            <a:r>
              <a:rPr lang="en-US" dirty="0" err="1" smtClean="0"/>
              <a:t>Obrigada</a:t>
            </a:r>
            <a:r>
              <a:rPr lang="en-US" dirty="0" smtClean="0"/>
              <a:t> </a:t>
            </a:r>
            <a:r>
              <a:rPr lang="en-US" dirty="0" err="1" smtClean="0"/>
              <a:t>SiBBr</a:t>
            </a:r>
            <a:r>
              <a:rPr lang="en-US" dirty="0" smtClean="0"/>
              <a:t>! Find out more at …</a:t>
            </a:r>
            <a:br>
              <a:rPr lang="en-US" dirty="0" smtClean="0"/>
            </a:br>
            <a:r>
              <a:rPr lang="en-US" sz="2000" dirty="0" smtClean="0"/>
              <a:t>https</a:t>
            </a:r>
            <a:r>
              <a:rPr lang="en-US" sz="2000" dirty="0"/>
              <a:t>://www.idigbio.org/content/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workflow-modules-and-task-lists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948" y="3137994"/>
            <a:ext cx="725157" cy="854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0413" y="3992335"/>
            <a:ext cx="129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dpaul@fsu.edu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err="1" smtClean="0"/>
              <a:t>idbdeb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5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for Task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are experts needed?</a:t>
            </a:r>
          </a:p>
          <a:p>
            <a:r>
              <a:rPr lang="en-US" sz="2000" dirty="0" smtClean="0"/>
              <a:t>where will conservation fit in?</a:t>
            </a:r>
          </a:p>
          <a:p>
            <a:r>
              <a:rPr lang="en-US" sz="2000" dirty="0" smtClean="0"/>
              <a:t>how will materials from conservation get back into the digitization workflow?</a:t>
            </a:r>
          </a:p>
          <a:p>
            <a:r>
              <a:rPr lang="en-US" sz="2000" dirty="0" smtClean="0"/>
              <a:t>“filed as” or up-to-date taxonomy?</a:t>
            </a:r>
          </a:p>
          <a:p>
            <a:r>
              <a:rPr lang="en-US" sz="2000" dirty="0" smtClean="0"/>
              <a:t>collection size factor</a:t>
            </a:r>
          </a:p>
          <a:p>
            <a:r>
              <a:rPr lang="en-US" sz="2000" dirty="0" smtClean="0"/>
              <a:t>isolating steps that can be done after digitization</a:t>
            </a:r>
          </a:p>
          <a:p>
            <a:r>
              <a:rPr lang="en-US" sz="2000" dirty="0" smtClean="0"/>
              <a:t>reliance on the database</a:t>
            </a:r>
          </a:p>
          <a:p>
            <a:r>
              <a:rPr lang="en-US" sz="2000" dirty="0" smtClean="0"/>
              <a:t>“imaged” written in ink or pencil on specimen?</a:t>
            </a:r>
          </a:p>
          <a:p>
            <a:r>
              <a:rPr lang="en-US" sz="2000" dirty="0" smtClean="0"/>
              <a:t>*how many are actively using the collection?</a:t>
            </a:r>
          </a:p>
          <a:p>
            <a:r>
              <a:rPr lang="en-US" sz="2000" dirty="0" smtClean="0"/>
              <a:t>*how do those using the collection cooperate in this process?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89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public/citizen science processing</a:t>
            </a:r>
          </a:p>
          <a:p>
            <a:pPr lvl="1"/>
            <a:r>
              <a:rPr lang="en-US" dirty="0" smtClean="0"/>
              <a:t>Importing their (digital volunteers) work require clean up / standardization before importing into Emu</a:t>
            </a:r>
          </a:p>
          <a:p>
            <a:pPr lvl="1"/>
            <a:r>
              <a:rPr lang="en-US" dirty="0" smtClean="0"/>
              <a:t>Volunteers get credit</a:t>
            </a:r>
          </a:p>
          <a:p>
            <a:pPr lvl="1"/>
            <a:r>
              <a:rPr lang="en-US" dirty="0" smtClean="0"/>
              <a:t>(Get list of what they do)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9"/>
          <p:cNvSpPr txBox="1">
            <a:spLocks/>
          </p:cNvSpPr>
          <p:nvPr/>
        </p:nvSpPr>
        <p:spPr>
          <a:xfrm>
            <a:off x="228600" y="152400"/>
            <a:ext cx="8763000" cy="125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alpha val="63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Pre-Digitization Curation</a:t>
            </a:r>
            <a:endParaRPr lang="en-US" dirty="0"/>
          </a:p>
        </p:txBody>
      </p:sp>
      <p:cxnSp>
        <p:nvCxnSpPr>
          <p:cNvPr id="4" name="Straight Arrow Connector 3"/>
          <p:cNvCxnSpPr>
            <a:stCxn id="31" idx="1"/>
          </p:cNvCxnSpPr>
          <p:nvPr/>
        </p:nvCxnSpPr>
        <p:spPr>
          <a:xfrm flipV="1">
            <a:off x="3998479" y="4274658"/>
            <a:ext cx="430761" cy="1075932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33645" y="5073983"/>
            <a:ext cx="1795097" cy="1490939"/>
            <a:chOff x="381000" y="4807209"/>
            <a:chExt cx="1795097" cy="1490939"/>
          </a:xfrm>
        </p:grpSpPr>
        <p:sp>
          <p:nvSpPr>
            <p:cNvPr id="7" name="Oval 6"/>
            <p:cNvSpPr/>
            <p:nvPr/>
          </p:nvSpPr>
          <p:spPr>
            <a:xfrm>
              <a:off x="435204" y="4807209"/>
              <a:ext cx="1717851" cy="1490939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4926621"/>
              <a:ext cx="1795097" cy="1323439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Written</a:t>
              </a:r>
            </a:p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Workflows</a:t>
              </a:r>
            </a:p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Protocols</a:t>
              </a:r>
            </a:p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Policy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1857" y="3505154"/>
            <a:ext cx="1642697" cy="1367050"/>
            <a:chOff x="5305792" y="3997568"/>
            <a:chExt cx="1795097" cy="1565032"/>
          </a:xfrm>
        </p:grpSpPr>
        <p:sp>
          <p:nvSpPr>
            <p:cNvPr id="10" name="Oval 9"/>
            <p:cNvSpPr/>
            <p:nvPr/>
          </p:nvSpPr>
          <p:spPr>
            <a:xfrm>
              <a:off x="5396281" y="3997568"/>
              <a:ext cx="1614119" cy="1565032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05792" y="4456918"/>
              <a:ext cx="1795097" cy="81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/ Data Storage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7574" y="1474373"/>
            <a:ext cx="2252335" cy="1621719"/>
            <a:chOff x="6617012" y="1268209"/>
            <a:chExt cx="2252335" cy="1621719"/>
          </a:xfrm>
        </p:grpSpPr>
        <p:sp>
          <p:nvSpPr>
            <p:cNvPr id="13" name="Oval 12"/>
            <p:cNvSpPr/>
            <p:nvPr/>
          </p:nvSpPr>
          <p:spPr>
            <a:xfrm>
              <a:off x="6751992" y="1268209"/>
              <a:ext cx="2011007" cy="1621719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012" y="1623355"/>
              <a:ext cx="2252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Georeferencing</a:t>
              </a:r>
            </a:p>
            <a:p>
              <a:pPr algn="ctr"/>
              <a:r>
                <a:rPr lang="en-US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a</a:t>
              </a:r>
              <a:r>
                <a:rPr lang="en-US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nd</a:t>
              </a:r>
            </a:p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Enrichment</a:t>
              </a:r>
              <a:endPara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2554" y="3315959"/>
            <a:ext cx="1795097" cy="1512277"/>
            <a:chOff x="357958" y="1296713"/>
            <a:chExt cx="1795097" cy="1512277"/>
          </a:xfrm>
        </p:grpSpPr>
        <p:sp>
          <p:nvSpPr>
            <p:cNvPr id="16" name="Oval 15"/>
            <p:cNvSpPr/>
            <p:nvPr/>
          </p:nvSpPr>
          <p:spPr>
            <a:xfrm>
              <a:off x="453709" y="1296713"/>
              <a:ext cx="1626693" cy="1512277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7958" y="1820967"/>
              <a:ext cx="1795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Personnel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219577" y="2236317"/>
            <a:ext cx="1439625" cy="138800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45198" y="2285233"/>
            <a:ext cx="139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Pre-digitization Curation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&amp;</a:t>
            </a:r>
            <a:endParaRPr lang="en-US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Staging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45442" y="998067"/>
            <a:ext cx="1556597" cy="1348281"/>
            <a:chOff x="3429000" y="1684072"/>
            <a:chExt cx="1520345" cy="1440128"/>
          </a:xfrm>
        </p:grpSpPr>
        <p:sp>
          <p:nvSpPr>
            <p:cNvPr id="22" name="Oval 21"/>
            <p:cNvSpPr/>
            <p:nvPr/>
          </p:nvSpPr>
          <p:spPr>
            <a:xfrm>
              <a:off x="3429000" y="1684072"/>
              <a:ext cx="1520345" cy="14401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2211" y="1915255"/>
              <a:ext cx="1436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Capture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92014" y="3272496"/>
            <a:ext cx="1481961" cy="1387792"/>
            <a:chOff x="3481062" y="3810000"/>
            <a:chExt cx="1795097" cy="1658816"/>
          </a:xfrm>
        </p:grpSpPr>
        <p:sp>
          <p:nvSpPr>
            <p:cNvPr id="25" name="Oval 24"/>
            <p:cNvSpPr/>
            <p:nvPr/>
          </p:nvSpPr>
          <p:spPr>
            <a:xfrm>
              <a:off x="3500069" y="3810000"/>
              <a:ext cx="1757731" cy="1658816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81062" y="4148722"/>
              <a:ext cx="1795097" cy="110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Data Capture</a:t>
              </a:r>
            </a:p>
            <a:p>
              <a:pPr algn="ctr"/>
              <a:r>
                <a:rPr lang="en-US" sz="1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and</a:t>
              </a:r>
            </a:p>
            <a:p>
              <a:pPr algn="ctr"/>
              <a:r>
                <a:rPr lang="en-US" sz="1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Processing</a:t>
              </a:r>
              <a:endPara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80742" y="1676832"/>
            <a:ext cx="1663083" cy="1427081"/>
            <a:chOff x="5038770" y="2464340"/>
            <a:chExt cx="1795097" cy="1498060"/>
          </a:xfrm>
        </p:grpSpPr>
        <p:sp>
          <p:nvSpPr>
            <p:cNvPr id="28" name="Oval 27"/>
            <p:cNvSpPr/>
            <p:nvPr/>
          </p:nvSpPr>
          <p:spPr>
            <a:xfrm>
              <a:off x="5105400" y="2464340"/>
              <a:ext cx="1646592" cy="1498060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38770" y="2663657"/>
              <a:ext cx="1795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Processing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05925" y="5113095"/>
            <a:ext cx="2252335" cy="1621719"/>
            <a:chOff x="6653943" y="1268209"/>
            <a:chExt cx="2252335" cy="1621719"/>
          </a:xfrm>
        </p:grpSpPr>
        <p:sp>
          <p:nvSpPr>
            <p:cNvPr id="31" name="Oval 30"/>
            <p:cNvSpPr/>
            <p:nvPr/>
          </p:nvSpPr>
          <p:spPr>
            <a:xfrm>
              <a:off x="6751992" y="1268209"/>
              <a:ext cx="2011007" cy="1621719"/>
            </a:xfrm>
            <a:prstGeom prst="ellipse">
              <a:avLst/>
            </a:prstGeom>
            <a:noFill/>
            <a:ln w="57150" cmpd="thinThick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53943" y="1520991"/>
              <a:ext cx="22523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2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Biodiversity Informatics Manager</a:t>
              </a:r>
              <a:endPara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endPos="0" dir="5400000" sy="-100000" algn="bl" rotWithShape="0"/>
                </a:effectLst>
                <a:latin typeface="Candara" panose="020E0502030303020204" pitchFamily="34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4429240" y="2020038"/>
            <a:ext cx="362071" cy="37623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02039" y="1807005"/>
            <a:ext cx="657674" cy="21303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963207" y="2944788"/>
            <a:ext cx="0" cy="56036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82623" y="3466416"/>
            <a:ext cx="446555" cy="29732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4"/>
          </p:cNvCxnSpPr>
          <p:nvPr/>
        </p:nvCxnSpPr>
        <p:spPr>
          <a:xfrm flipV="1">
            <a:off x="5418654" y="2346348"/>
            <a:ext cx="5087" cy="88818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178108" y="2944788"/>
            <a:ext cx="795315" cy="64557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262922" y="4077458"/>
            <a:ext cx="961742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950186" y="5496889"/>
            <a:ext cx="863938" cy="144176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630023" y="3292338"/>
            <a:ext cx="1271917" cy="2125514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387153" y="4426044"/>
            <a:ext cx="1468624" cy="1032054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5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Post-Digitization: Data Curation – Data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1927"/>
            <a:ext cx="8229600" cy="4497912"/>
          </a:xfrm>
        </p:spPr>
        <p:txBody>
          <a:bodyPr/>
          <a:lstStyle/>
          <a:p>
            <a:r>
              <a:rPr lang="en-US" dirty="0" smtClean="0"/>
              <a:t>Revisualization is revealing</a:t>
            </a:r>
          </a:p>
          <a:p>
            <a:pPr lvl="0"/>
            <a:r>
              <a:rPr lang="en-US" dirty="0" smtClean="0"/>
              <a:t>Querying dataset to find / fix errors</a:t>
            </a:r>
          </a:p>
          <a:p>
            <a:pPr lvl="1"/>
            <a:r>
              <a:rPr lang="en-US" dirty="0" smtClean="0"/>
              <a:t>filename errors</a:t>
            </a:r>
          </a:p>
          <a:p>
            <a:pPr lvl="1"/>
            <a:r>
              <a:rPr lang="en-US" dirty="0" smtClean="0"/>
              <a:t>typos</a:t>
            </a:r>
          </a:p>
          <a:p>
            <a:pPr lvl="1"/>
            <a:r>
              <a:rPr lang="en-US" dirty="0" err="1" smtClean="0"/>
              <a:t>georeferencing</a:t>
            </a:r>
            <a:r>
              <a:rPr lang="en-US" dirty="0" smtClean="0"/>
              <a:t> errors</a:t>
            </a:r>
          </a:p>
          <a:p>
            <a:pPr lvl="1"/>
            <a:r>
              <a:rPr lang="en-US" dirty="0" smtClean="0"/>
              <a:t>taxonomic errors</a:t>
            </a:r>
          </a:p>
          <a:p>
            <a:pPr lvl="1"/>
            <a:r>
              <a:rPr lang="en-US" dirty="0" err="1" smtClean="0"/>
              <a:t>guid</a:t>
            </a:r>
            <a:r>
              <a:rPr lang="en-US" dirty="0" smtClean="0"/>
              <a:t> errors</a:t>
            </a:r>
          </a:p>
          <a:p>
            <a:pPr lvl="1"/>
            <a:r>
              <a:rPr lang="en-US" dirty="0" smtClean="0"/>
              <a:t>format errors (dates)</a:t>
            </a:r>
          </a:p>
          <a:p>
            <a:pPr lvl="1"/>
            <a:r>
              <a:rPr lang="en-US" dirty="0" smtClean="0"/>
              <a:t>mapping (from Workbench for example)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Post-Digitization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new tools</a:t>
            </a:r>
          </a:p>
          <a:p>
            <a:r>
              <a:rPr lang="en-US" sz="2400" dirty="0" err="1" smtClean="0"/>
              <a:t>Kepler</a:t>
            </a:r>
            <a:r>
              <a:rPr lang="en-US" sz="2400" dirty="0" smtClean="0"/>
              <a:t> </a:t>
            </a:r>
            <a:r>
              <a:rPr lang="en-US" sz="2400" dirty="0" err="1" smtClean="0"/>
              <a:t>Kurator</a:t>
            </a:r>
            <a:r>
              <a:rPr lang="en-US" sz="2400" dirty="0" smtClean="0"/>
              <a:t> – Data Cleaning, Data Enhancement</a:t>
            </a:r>
          </a:p>
          <a:p>
            <a:r>
              <a:rPr lang="en-US" sz="2400" dirty="0" smtClean="0"/>
              <a:t>Google Refine, desktop app</a:t>
            </a:r>
          </a:p>
          <a:p>
            <a:r>
              <a:rPr lang="en-US" sz="2400" dirty="0" smtClean="0"/>
              <a:t>from messy to marvelous</a:t>
            </a:r>
          </a:p>
          <a:p>
            <a:r>
              <a:rPr lang="en-US" sz="2400" dirty="0" smtClean="0"/>
              <a:t>http://code.google.com/p/google-refine/</a:t>
            </a:r>
          </a:p>
          <a:p>
            <a:r>
              <a:rPr lang="en-US" sz="2400" dirty="0" smtClean="0"/>
              <a:t>remove leading / trailing white spaces</a:t>
            </a:r>
          </a:p>
          <a:p>
            <a:r>
              <a:rPr lang="en-US" sz="2400" dirty="0" smtClean="0"/>
              <a:t>standardize values</a:t>
            </a:r>
          </a:p>
          <a:p>
            <a:r>
              <a:rPr lang="en-US" sz="2400" dirty="0" smtClean="0"/>
              <a:t>Query / Report / Update features of Databases</a:t>
            </a:r>
          </a:p>
          <a:p>
            <a:r>
              <a:rPr lang="en-US" sz="2400" dirty="0" smtClean="0"/>
              <a:t>Learn how to query your databases effectively</a:t>
            </a:r>
          </a:p>
          <a:p>
            <a:r>
              <a:rPr lang="en-US" sz="2400" dirty="0" smtClean="0"/>
              <a:t>Learn MySQL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3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Post-Digitization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304800" y="1709110"/>
            <a:ext cx="8839200" cy="4539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Exposing Data to Outside Curation – Yipee! Feedback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Data Discovery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dupes, grey literature, more complete records, annotations of many kinds, georeferenced records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Filtered PUSH Project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Scatter, Gather, Reconcile – Specify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iDigBio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Planning for Ingestion of Feedback – Policy Decisions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re-determinations &amp; the annotation dilemma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to re-image or not to re-image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“annotated after imaged”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to attach a physical annotation label to the specimen from a digital annotation or not (Flora of North America)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Post-Digitization</a:t>
            </a:r>
            <a:endParaRPr lang="en-US" dirty="0"/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304800" y="1730558"/>
            <a:ext cx="8077200" cy="4441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Managing Data Enhancement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Crowd-Sourcing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completing skeletal records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georeferencing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multi-keying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Geolocate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Symbiota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Opportunities for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Data Quality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Data Integrity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Data Enhancement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Sharing the data (the other presentation).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Everyone is looking forward to lots of new datasets!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7482" r="596" b="16690"/>
          <a:stretch/>
        </p:blipFill>
        <p:spPr>
          <a:xfrm>
            <a:off x="222932" y="560703"/>
            <a:ext cx="8180480" cy="60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Pre-digitization Curation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30" y="1431145"/>
            <a:ext cx="5478770" cy="536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080" b="20115"/>
          <a:stretch/>
        </p:blipFill>
        <p:spPr>
          <a:xfrm>
            <a:off x="4851611" y="2783623"/>
            <a:ext cx="3336425" cy="226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11" y="2570369"/>
            <a:ext cx="2667000" cy="354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21594000" rev="0"/>
            </a:camera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499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615"/>
            <a:ext cx="8229600" cy="571500"/>
          </a:xfrm>
        </p:spPr>
        <p:txBody>
          <a:bodyPr/>
          <a:lstStyle/>
          <a:p>
            <a:r>
              <a:rPr lang="en-US" dirty="0" smtClean="0"/>
              <a:t>DROID Workflows </a:t>
            </a:r>
            <a:br>
              <a:rPr lang="en-US" dirty="0" smtClean="0"/>
            </a:br>
            <a:r>
              <a:rPr lang="en-US" dirty="0" smtClean="0"/>
              <a:t>Workshop</a:t>
            </a:r>
            <a:endParaRPr lang="en-US" dirty="0"/>
          </a:p>
        </p:txBody>
      </p:sp>
      <p:pic>
        <p:nvPicPr>
          <p:cNvPr id="1026" name="Picture 2" descr="https://www.idigbio.org/sites/default/files/styles/large/public/DROID1.jpg?itok=3buSsmjC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5593" y="156650"/>
            <a:ext cx="5196009" cy="21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70502"/>
            <a:ext cx="8516318" cy="4139337"/>
          </a:xfrm>
        </p:spPr>
        <p:txBody>
          <a:bodyPr/>
          <a:lstStyle/>
          <a:p>
            <a:r>
              <a:rPr lang="en-US" dirty="0" smtClean="0"/>
              <a:t>Developing Robust Object to Image to Data Workflows</a:t>
            </a:r>
          </a:p>
          <a:p>
            <a:pPr lvl="1"/>
            <a:r>
              <a:rPr lang="en-US" dirty="0" smtClean="0"/>
              <a:t>Workflows by storage type</a:t>
            </a:r>
          </a:p>
          <a:p>
            <a:pPr lvl="1"/>
            <a:r>
              <a:rPr lang="en-US" dirty="0" smtClean="0"/>
              <a:t>DROID1 – flat sheets</a:t>
            </a:r>
          </a:p>
          <a:p>
            <a:pPr lvl="1"/>
            <a:r>
              <a:rPr lang="en-US" dirty="0" smtClean="0">
                <a:hlinkClick r:id="rId5"/>
              </a:rPr>
              <a:t>Module 1 – Pre-digitization Curation</a:t>
            </a:r>
            <a:endParaRPr lang="en-US" dirty="0">
              <a:hlinkClick r:id="rId5"/>
            </a:endParaRPr>
          </a:p>
          <a:p>
            <a:r>
              <a:rPr lang="en-US" dirty="0"/>
              <a:t>https://www.idigbio.org/content/</a:t>
            </a:r>
            <a:r>
              <a:rPr lang="en-US" dirty="0">
                <a:solidFill>
                  <a:srgbClr val="C00000"/>
                </a:solidFill>
              </a:rPr>
              <a:t>workflow-modules-and-task-lists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Pre-Digitization Module Tasks 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T1 – apply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locator barcodes</a:t>
            </a:r>
          </a:p>
          <a:p>
            <a:r>
              <a:rPr lang="en-US" dirty="0" smtClean="0"/>
              <a:t>T2 –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selecting what to digitize</a:t>
            </a:r>
          </a:p>
          <a:p>
            <a:r>
              <a:rPr lang="en-US" dirty="0" smtClean="0"/>
              <a:t>T3 – apply machine readable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barcodes</a:t>
            </a:r>
            <a:r>
              <a:rPr lang="en-US" dirty="0" smtClean="0"/>
              <a:t> at collection level</a:t>
            </a:r>
          </a:p>
          <a:p>
            <a:r>
              <a:rPr lang="en-US" dirty="0" smtClean="0"/>
              <a:t>T4 – locate specimens (flag cabinets)</a:t>
            </a:r>
          </a:p>
          <a:p>
            <a:r>
              <a:rPr lang="en-US" dirty="0" smtClean="0"/>
              <a:t>T5 –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 specimens</a:t>
            </a:r>
            <a:r>
              <a:rPr lang="en-US" dirty="0" smtClean="0"/>
              <a:t> from cabinet*</a:t>
            </a:r>
          </a:p>
          <a:p>
            <a:pPr lvl="1"/>
            <a:r>
              <a:rPr lang="en-US" dirty="0" smtClean="0"/>
              <a:t>*(optional) sort by collector, date, geography</a:t>
            </a:r>
          </a:p>
          <a:p>
            <a:r>
              <a:rPr lang="en-US" dirty="0" smtClean="0"/>
              <a:t>T6 –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 collection </a:t>
            </a:r>
            <a:r>
              <a:rPr lang="en-US" dirty="0" smtClean="0"/>
              <a:t>in place (check nomenclature and annotations)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80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Pre-Digitization Module Tasks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T7 –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specimen to imaging station</a:t>
            </a:r>
          </a:p>
          <a:p>
            <a:r>
              <a:rPr lang="en-US" dirty="0" smtClean="0"/>
              <a:t>T8 – placeholder to flag pulled specimens</a:t>
            </a:r>
          </a:p>
          <a:p>
            <a:r>
              <a:rPr lang="en-US" dirty="0" smtClean="0"/>
              <a:t>T9 – sort to remove any already imaged / barcoded</a:t>
            </a:r>
          </a:p>
          <a:p>
            <a:r>
              <a:rPr lang="en-US" dirty="0" smtClean="0"/>
              <a:t>T10 – separate specimens needing conservation work before imaging</a:t>
            </a:r>
          </a:p>
          <a:p>
            <a:r>
              <a:rPr lang="en-US" dirty="0" smtClean="0"/>
              <a:t>T11 – apply barcodes</a:t>
            </a:r>
          </a:p>
          <a:p>
            <a:r>
              <a:rPr lang="en-US" dirty="0" smtClean="0"/>
              <a:t>T12 – create skeletal database record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11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to Digitize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you digitize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All or part of your collections</a:t>
            </a:r>
          </a:p>
          <a:p>
            <a:r>
              <a:rPr lang="en-US" sz="2400" dirty="0" smtClean="0"/>
              <a:t>How do you decide?</a:t>
            </a:r>
          </a:p>
          <a:p>
            <a:pPr lvl="1"/>
            <a:r>
              <a:rPr lang="en-US" sz="2400" dirty="0" smtClean="0"/>
              <a:t>Researcher-based needs</a:t>
            </a:r>
          </a:p>
          <a:p>
            <a:pPr lvl="1"/>
            <a:r>
              <a:rPr lang="en-US" sz="2400" dirty="0" smtClean="0"/>
              <a:t>Appeal to public, outreach, </a:t>
            </a:r>
            <a:r>
              <a:rPr lang="en-US" sz="2400" dirty="0" smtClean="0"/>
              <a:t>preservation, conservation</a:t>
            </a:r>
            <a:endParaRPr lang="en-US" sz="2400" dirty="0" smtClean="0"/>
          </a:p>
          <a:p>
            <a:pPr lvl="1"/>
            <a:r>
              <a:rPr lang="en-US" sz="2400" dirty="0" smtClean="0"/>
              <a:t>Fragility</a:t>
            </a:r>
          </a:p>
          <a:p>
            <a:pPr lvl="1"/>
            <a:r>
              <a:rPr lang="en-US" sz="2400" dirty="0" smtClean="0"/>
              <a:t>Access</a:t>
            </a:r>
          </a:p>
          <a:p>
            <a:pPr lvl="1"/>
            <a:r>
              <a:rPr lang="en-US" sz="2400" dirty="0" smtClean="0"/>
              <a:t>Cost</a:t>
            </a:r>
          </a:p>
          <a:p>
            <a:pPr lvl="1"/>
            <a:r>
              <a:rPr lang="en-US" sz="2400" dirty="0" smtClean="0"/>
              <a:t>Staffing</a:t>
            </a:r>
          </a:p>
          <a:p>
            <a:r>
              <a:rPr lang="en-US" sz="2400" dirty="0" smtClean="0"/>
              <a:t>Will you be taking </a:t>
            </a:r>
            <a:r>
              <a:rPr lang="en-US" sz="2400" dirty="0" smtClean="0">
                <a:solidFill>
                  <a:srgbClr val="C00000"/>
                </a:solidFill>
              </a:rPr>
              <a:t>images</a:t>
            </a:r>
            <a:r>
              <a:rPr lang="en-US" sz="2400" dirty="0" smtClean="0"/>
              <a:t>? If yes, more decisions!</a:t>
            </a:r>
          </a:p>
        </p:txBody>
      </p:sp>
    </p:spTree>
    <p:extLst>
      <p:ext uri="{BB962C8B-B14F-4D97-AF65-F5344CB8AC3E}">
        <p14:creationId xmlns:p14="http://schemas.microsoft.com/office/powerpoint/2010/main" val="27083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110"/>
            <a:ext cx="8351520" cy="4700729"/>
          </a:xfrm>
        </p:spPr>
        <p:txBody>
          <a:bodyPr/>
          <a:lstStyle/>
          <a:p>
            <a:r>
              <a:rPr lang="en-US" dirty="0"/>
              <a:t>what database, what other software </a:t>
            </a:r>
            <a:r>
              <a:rPr lang="en-US" dirty="0" smtClean="0"/>
              <a:t>(optical character recognition (OCR</a:t>
            </a:r>
            <a:r>
              <a:rPr lang="en-US" dirty="0"/>
              <a:t>)</a:t>
            </a:r>
            <a:r>
              <a:rPr lang="en-US" dirty="0" smtClean="0"/>
              <a:t>, voice, touch screen)? How to decide?</a:t>
            </a:r>
            <a:endParaRPr lang="en-US" dirty="0"/>
          </a:p>
          <a:p>
            <a:r>
              <a:rPr lang="en-US" dirty="0" smtClean="0"/>
              <a:t>preparing </a:t>
            </a:r>
            <a:r>
              <a:rPr lang="en-US" dirty="0"/>
              <a:t>the database</a:t>
            </a:r>
          </a:p>
          <a:p>
            <a:r>
              <a:rPr lang="en-US" dirty="0"/>
              <a:t>taxonomic trees / tables</a:t>
            </a:r>
          </a:p>
          <a:p>
            <a:r>
              <a:rPr lang="en-US" dirty="0"/>
              <a:t>getting all localities done </a:t>
            </a:r>
            <a:r>
              <a:rPr lang="en-US" dirty="0" smtClean="0"/>
              <a:t>beforehand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kind </a:t>
            </a:r>
            <a:r>
              <a:rPr lang="en-US" dirty="0" smtClean="0"/>
              <a:t>of identifiers</a:t>
            </a:r>
            <a:r>
              <a:rPr lang="en-US" dirty="0"/>
              <a:t>?</a:t>
            </a:r>
          </a:p>
          <a:p>
            <a:r>
              <a:rPr lang="en-US" dirty="0" smtClean="0"/>
              <a:t>how </a:t>
            </a:r>
            <a:r>
              <a:rPr lang="en-US" dirty="0"/>
              <a:t>will data be shared / exported / </a:t>
            </a:r>
            <a:r>
              <a:rPr lang="en-US" dirty="0" smtClean="0"/>
              <a:t>re-integrated?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 l="749" t="3328" r="17972"/>
          <a:stretch>
            <a:fillRect/>
          </a:stretch>
        </p:blipFill>
        <p:spPr bwMode="auto">
          <a:xfrm>
            <a:off x="470846" y="2007844"/>
            <a:ext cx="8234151" cy="44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Evaluate Pre-Digitization Module Tasks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560934" y="2769844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536642" y="2769844"/>
            <a:ext cx="152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2"/>
          <p:cNvSpPr txBox="1">
            <a:spLocks/>
          </p:cNvSpPr>
          <p:nvPr/>
        </p:nvSpPr>
        <p:spPr>
          <a:xfrm>
            <a:off x="3581400" y="4343400"/>
            <a:ext cx="5334000" cy="1828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Keep staffing in mind as well 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new developments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track issues / document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andara" pitchFamily="34" charset="0"/>
                <a:ea typeface="Verdana" pitchFamily="34" charset="0"/>
                <a:cs typeface="Verdana" pitchFamily="34" charset="0"/>
              </a:rPr>
              <a:t>decisions, opportunities, options</a:t>
            </a:r>
          </a:p>
        </p:txBody>
      </p:sp>
    </p:spTree>
    <p:extLst>
      <p:ext uri="{BB962C8B-B14F-4D97-AF65-F5344CB8AC3E}">
        <p14:creationId xmlns:p14="http://schemas.microsoft.com/office/powerpoint/2010/main" val="8740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igbio2014rev">
  <a:themeElements>
    <a:clrScheme name="Custom 1">
      <a:dk1>
        <a:sysClr val="windowText" lastClr="000000"/>
      </a:dk1>
      <a:lt1>
        <a:sysClr val="window" lastClr="FFFFFF"/>
      </a:lt1>
      <a:dk2>
        <a:srgbClr val="313131"/>
      </a:dk2>
      <a:lt2>
        <a:srgbClr val="EEECE1"/>
      </a:lt2>
      <a:accent1>
        <a:srgbClr val="0081FF"/>
      </a:accent1>
      <a:accent2>
        <a:srgbClr val="C0504D"/>
      </a:accent2>
      <a:accent3>
        <a:srgbClr val="6CD626"/>
      </a:accent3>
      <a:accent4>
        <a:srgbClr val="E7B500"/>
      </a:accent4>
      <a:accent5>
        <a:srgbClr val="4BACC6"/>
      </a:accent5>
      <a:accent6>
        <a:srgbClr val="F79646"/>
      </a:accent6>
      <a:hlink>
        <a:srgbClr val="313131"/>
      </a:hlink>
      <a:folHlink>
        <a:srgbClr val="0060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1909</Words>
  <Application>Microsoft Office PowerPoint</Application>
  <PresentationFormat>On-screen Show (4:3)</PresentationFormat>
  <Paragraphs>363</Paragraphs>
  <Slides>24</Slides>
  <Notes>20</Notes>
  <HiddenSlides>8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12 pt. Helvetica* 65 Medium   0</vt:lpstr>
      <vt:lpstr>Arial</vt:lpstr>
      <vt:lpstr>Calibri</vt:lpstr>
      <vt:lpstr>Cambria</vt:lpstr>
      <vt:lpstr>Candara</vt:lpstr>
      <vt:lpstr>Franklin Gothic Medium</vt:lpstr>
      <vt:lpstr>Helvetica</vt:lpstr>
      <vt:lpstr>Helvetica 75 Bold</vt:lpstr>
      <vt:lpstr>Verdana</vt:lpstr>
      <vt:lpstr>idigbio2014rev</vt:lpstr>
      <vt:lpstr>Task Cluster 1 - Pre-digitization curation and staging: decisions / opportunities / options </vt:lpstr>
      <vt:lpstr>PowerPoint Presentation</vt:lpstr>
      <vt:lpstr>Pre-digitization Curation</vt:lpstr>
      <vt:lpstr>DROID Workflows  Workshop</vt:lpstr>
      <vt:lpstr>Pre-Digitization Module Tasks (Part 1)</vt:lpstr>
      <vt:lpstr>Pre-Digitization Module Tasks (Part 2)</vt:lpstr>
      <vt:lpstr>Deciding to Digitize</vt:lpstr>
      <vt:lpstr>What Database?</vt:lpstr>
      <vt:lpstr>Evaluate Pre-Digitization Module Tasks</vt:lpstr>
      <vt:lpstr>Pre-Digitization Opportunities</vt:lpstr>
      <vt:lpstr>Bar Codes</vt:lpstr>
      <vt:lpstr>Preparing the collection – Curatorial tasks</vt:lpstr>
      <vt:lpstr>Who is going to digitize?</vt:lpstr>
      <vt:lpstr>Predigitization Unanticipated Benefits</vt:lpstr>
      <vt:lpstr>Assessing Digitization Tasks</vt:lpstr>
      <vt:lpstr>PowerPoint Presentation</vt:lpstr>
      <vt:lpstr>Obrigada SiBBr! Find out more at … https://www.idigbio.org/content/workflow-modules-and-task-lists</vt:lpstr>
      <vt:lpstr>Factors for Task Order</vt:lpstr>
      <vt:lpstr>PowerPoint Presentation</vt:lpstr>
      <vt:lpstr>Post-Digitization: Data Curation – Data Management</vt:lpstr>
      <vt:lpstr>Post-Digitization</vt:lpstr>
      <vt:lpstr>Post-Digitization</vt:lpstr>
      <vt:lpstr>Post-Digitization</vt:lpstr>
      <vt:lpstr>Revisualization</vt:lpstr>
    </vt:vector>
  </TitlesOfParts>
  <Company>Jelly Bean Communications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Spinks</dc:creator>
  <cp:lastModifiedBy>Deborah Paul</cp:lastModifiedBy>
  <cp:revision>113</cp:revision>
  <cp:lastPrinted>2014-10-10T14:25:07Z</cp:lastPrinted>
  <dcterms:created xsi:type="dcterms:W3CDTF">2014-08-01T13:08:34Z</dcterms:created>
  <dcterms:modified xsi:type="dcterms:W3CDTF">2014-11-25T10:25:26Z</dcterms:modified>
</cp:coreProperties>
</file>