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9"/>
  </p:notesMasterIdLst>
  <p:sldIdLst>
    <p:sldId id="290" r:id="rId2"/>
    <p:sldId id="257" r:id="rId3"/>
    <p:sldId id="260" r:id="rId4"/>
    <p:sldId id="259" r:id="rId5"/>
    <p:sldId id="278" r:id="rId6"/>
    <p:sldId id="261" r:id="rId7"/>
    <p:sldId id="263" r:id="rId8"/>
    <p:sldId id="291" r:id="rId9"/>
    <p:sldId id="269" r:id="rId10"/>
    <p:sldId id="292" r:id="rId11"/>
    <p:sldId id="270" r:id="rId12"/>
    <p:sldId id="275" r:id="rId13"/>
    <p:sldId id="277" r:id="rId14"/>
    <p:sldId id="279" r:id="rId15"/>
    <p:sldId id="276" r:id="rId16"/>
    <p:sldId id="273" r:id="rId17"/>
    <p:sldId id="272" r:id="rId18"/>
    <p:sldId id="280" r:id="rId19"/>
    <p:sldId id="274" r:id="rId20"/>
    <p:sldId id="285" r:id="rId21"/>
    <p:sldId id="293" r:id="rId22"/>
    <p:sldId id="295" r:id="rId23"/>
    <p:sldId id="282" r:id="rId24"/>
    <p:sldId id="281" r:id="rId25"/>
    <p:sldId id="283" r:id="rId26"/>
    <p:sldId id="289"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4" autoAdjust="0"/>
    <p:restoredTop sz="60420" autoAdjust="0"/>
  </p:normalViewPr>
  <p:slideViewPr>
    <p:cSldViewPr>
      <p:cViewPr>
        <p:scale>
          <a:sx n="70" d="100"/>
          <a:sy n="70" d="100"/>
        </p:scale>
        <p:origin x="-1686"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2AF06-17B5-4472-B37D-1AF7AACE4177}" type="datetimeFigureOut">
              <a:rPr lang="en-US" smtClean="0"/>
              <a:pPr/>
              <a:t>7/20/2012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3F7BE-A5DC-4329-BEC5-3CCBD14A48D8}" type="slidenum">
              <a:rPr lang="en-US" smtClean="0"/>
              <a:pPr/>
              <a:t>‹#›</a:t>
            </a:fld>
            <a:endParaRPr lang="en-US"/>
          </a:p>
        </p:txBody>
      </p:sp>
    </p:spTree>
    <p:extLst>
      <p:ext uri="{BB962C8B-B14F-4D97-AF65-F5344CB8AC3E}">
        <p14:creationId xmlns:p14="http://schemas.microsoft.com/office/powerpoint/2010/main" val="167136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ioimages.vanderbilt.edu/baskauf/2102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bioimages.vanderbilt.edu/ind-baskauf/2072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ata.gbif.org/datasets/provider/43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orphbank.net/Browse/ByImage/?tsn=2369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orphbank.net/Browse/ByImage/?tsn=2369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this presentation, material is presented about what is possible after images and metadata inside Morphbank.</a:t>
            </a:r>
          </a:p>
          <a:p>
            <a:endParaRPr lang="en-US" baseline="0" smtClean="0"/>
          </a:p>
          <a:p>
            <a:r>
              <a:rPr lang="en-US" baseline="0" smtClean="0"/>
              <a:t>It is intended to be an introduction to the web site and the tools available in Morphbank.</a:t>
            </a:r>
          </a:p>
          <a:p>
            <a:endParaRPr lang="en-US" baseline="0" smtClean="0"/>
          </a:p>
          <a:p>
            <a:r>
              <a:rPr lang="en-US" baseline="0" smtClean="0"/>
              <a:t>While the workshop had wired access for a live DEMO, the screen shots in this talk are hyperlinked to allow the talk</a:t>
            </a:r>
          </a:p>
          <a:p>
            <a:r>
              <a:rPr lang="en-US" baseline="0" smtClean="0"/>
              <a:t>to work with or without wireless (or wired) access.</a:t>
            </a:r>
            <a:endParaRPr lang="en-US" baseline="0"/>
          </a:p>
          <a:p>
            <a:endParaRPr lang="en-US" baseline="0"/>
          </a:p>
          <a:p>
            <a:r>
              <a:rPr lang="en-US" baseline="0" smtClean="0"/>
              <a:t>The talk was presented to an audience of about 80 people at the Digitization Symposium, Thursday 12 July 2012, one day</a:t>
            </a:r>
          </a:p>
          <a:p>
            <a:r>
              <a:rPr lang="en-US" baseline="0" smtClean="0"/>
              <a:t>post the Botany 2012 Conference in Columbus, Ohio.</a:t>
            </a:r>
          </a:p>
          <a:p>
            <a:endParaRPr lang="en-US" baseline="0" smtClean="0"/>
          </a:p>
          <a:p>
            <a:r>
              <a:rPr lang="en-US" baseline="0" smtClean="0"/>
              <a:t>Questions?</a:t>
            </a:r>
          </a:p>
          <a:p>
            <a:r>
              <a:rPr lang="en-US" baseline="0" smtClean="0"/>
              <a:t>Please send them to: mbadmin@scs.fsu.edu</a:t>
            </a:r>
          </a:p>
        </p:txBody>
      </p:sp>
      <p:sp>
        <p:nvSpPr>
          <p:cNvPr id="4" name="Slide Number Placeholder 3"/>
          <p:cNvSpPr>
            <a:spLocks noGrp="1"/>
          </p:cNvSpPr>
          <p:nvPr>
            <p:ph type="sldNum" sz="quarter" idx="10"/>
          </p:nvPr>
        </p:nvSpPr>
        <p:spPr/>
        <p:txBody>
          <a:bodyPr/>
          <a:lstStyle/>
          <a:p>
            <a:fld id="{4753F7BE-A5DC-4329-BEC5-3CCBD14A48D8}"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http://www.morphbank.net/?id=65757 linked to CO1 (MW99550) at http://www.ncbi.nlm.nih.gov/nucleotide/AY557122 (genbank)</a:t>
            </a:r>
          </a:p>
          <a:p>
            <a:r>
              <a:rPr lang="en-US" dirty="0" smtClean="0"/>
              <a:t>genbank entry at http://www.ncbi.nlm.nih.gov/nucleotide/AY557122 is</a:t>
            </a:r>
            <a:r>
              <a:rPr lang="en-US" baseline="0" dirty="0" smtClean="0"/>
              <a:t> </a:t>
            </a:r>
            <a:r>
              <a:rPr lang="en-US" dirty="0" smtClean="0"/>
              <a:t>linked to http://morphbank.net/?id=65757</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i="0" baseline="0" dirty="0" smtClean="0"/>
              <a:t>In this slide, following the URLs, from a morphbank object to either</a:t>
            </a:r>
          </a:p>
          <a:p>
            <a:r>
              <a:rPr lang="en-US" i="0" baseline="0" dirty="0" smtClean="0"/>
              <a:t>the genbank links or link to the</a:t>
            </a:r>
          </a:p>
          <a:p>
            <a:r>
              <a:rPr lang="en-US" i="0" baseline="0" dirty="0" smtClean="0"/>
              <a:t>published paper relating to these images.</a:t>
            </a:r>
          </a:p>
        </p:txBody>
      </p:sp>
      <p:sp>
        <p:nvSpPr>
          <p:cNvPr id="4" name="Slide Number Placeholder 3"/>
          <p:cNvSpPr>
            <a:spLocks noGrp="1"/>
          </p:cNvSpPr>
          <p:nvPr>
            <p:ph type="sldNum" sz="quarter" idx="10"/>
          </p:nvPr>
        </p:nvSpPr>
        <p:spPr/>
        <p:txBody>
          <a:bodyPr/>
          <a:lstStyle/>
          <a:p>
            <a:fld id="{4753F7BE-A5DC-4329-BEC5-3CCBD14A48D8}"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http://www.morphbank.net/?id=65757 linked to paper</a:t>
            </a:r>
          </a:p>
          <a:p>
            <a:r>
              <a:rPr lang="en-US" dirty="0" smtClean="0"/>
              <a:t>http://nbn-resolving.de/urn:nbn:de:hbz:5n-02787</a:t>
            </a:r>
          </a:p>
          <a:p>
            <a:endParaRPr lang="en-US"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b="1" i="0" baseline="0" dirty="0" smtClean="0"/>
              <a:t>Once a paper is published, or a website is created, a Morphbank contributor may add</a:t>
            </a:r>
          </a:p>
          <a:p>
            <a:r>
              <a:rPr lang="en-US" b="1" i="0" baseline="0" dirty="0" smtClean="0"/>
              <a:t>links from their Morphbank objects out to their published papers or websites.</a:t>
            </a:r>
          </a:p>
          <a:p>
            <a:endParaRPr lang="en-US" b="1" i="0" baseline="0" dirty="0" smtClean="0"/>
          </a:p>
          <a:p>
            <a:r>
              <a:rPr lang="en-US" i="0" baseline="0" dirty="0" smtClean="0"/>
              <a:t>In this slide, following the URLs, from a morphbank object to either the genbank links or link to the published paper relating to these images</a:t>
            </a:r>
          </a:p>
          <a:p>
            <a:r>
              <a:rPr lang="en-US" i="0" baseline="0" dirty="0" smtClean="0"/>
              <a:t>from the Morphbank URL http://www.morphbank.net/?id=65757</a:t>
            </a:r>
          </a:p>
        </p:txBody>
      </p:sp>
      <p:sp>
        <p:nvSpPr>
          <p:cNvPr id="4" name="Slide Number Placeholder 3"/>
          <p:cNvSpPr>
            <a:spLocks noGrp="1"/>
          </p:cNvSpPr>
          <p:nvPr>
            <p:ph type="sldNum" sz="quarter" idx="10"/>
          </p:nvPr>
        </p:nvSpPr>
        <p:spPr/>
        <p:txBody>
          <a:bodyPr/>
          <a:lstStyle/>
          <a:p>
            <a:fld id="{4753F7BE-A5DC-4329-BEC5-3CCBD14A48D8}" type="slidenum">
              <a:rPr lang="en-US" smtClean="0"/>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6168792-F366-49E3-8288-5AECBEED6B4A}" type="slidenum">
              <a:rPr lang="en-US"/>
              <a:pPr/>
              <a:t>11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spcBef>
                <a:spcPct val="0"/>
              </a:spcBef>
            </a:pPr>
            <a:r>
              <a:rPr lang="en-US" sz="1200" b="1" baseline="0" dirty="0" smtClean="0">
                <a:solidFill>
                  <a:srgbClr val="000099"/>
                </a:solidFill>
                <a:latin typeface="Arial" charset="0"/>
              </a:rPr>
              <a:t>An image (and related data) stored in Morphbank, linked to a paper. (the paper is linked back to the images in Morphbank).</a:t>
            </a:r>
          </a:p>
          <a:p>
            <a:pPr>
              <a:spcBef>
                <a:spcPct val="0"/>
              </a:spcBef>
            </a:pPr>
            <a:endParaRPr lang="en-US" sz="1200" baseline="0" dirty="0" smtClean="0">
              <a:solidFill>
                <a:srgbClr val="000099"/>
              </a:solidFill>
              <a:latin typeface="Arial" charset="0"/>
            </a:endParaRPr>
          </a:p>
          <a:p>
            <a:pPr>
              <a:spcBef>
                <a:spcPct val="0"/>
              </a:spcBef>
            </a:pPr>
            <a:r>
              <a:rPr lang="en-US" sz="1200" baseline="0" dirty="0" smtClean="0">
                <a:solidFill>
                  <a:srgbClr val="000099"/>
                </a:solidFill>
                <a:latin typeface="Arial" charset="0"/>
              </a:rPr>
              <a:t>http://www.morphbank.net/?id=464656</a:t>
            </a:r>
          </a:p>
          <a:p>
            <a:pPr>
              <a:spcBef>
                <a:spcPct val="0"/>
              </a:spcBef>
            </a:pPr>
            <a:r>
              <a:rPr lang="en-US" sz="1200" i="0" baseline="0" dirty="0" smtClean="0">
                <a:solidFill>
                  <a:srgbClr val="000099"/>
                </a:solidFill>
                <a:latin typeface="Arial" charset="0"/>
              </a:rPr>
              <a:t>http://www.mapress.com/zootaxa/2009/f/zt02157p033.pdf</a:t>
            </a:r>
            <a:endParaRPr lang="en-US" i="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6168792-F366-49E3-8288-5AECBEED6B4A}" type="slidenum">
              <a:rPr lang="en-US"/>
              <a:pPr/>
              <a:t>12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spcBef>
                <a:spcPct val="0"/>
              </a:spcBef>
            </a:pPr>
            <a:r>
              <a:rPr lang="en-US" sz="1200" b="1" baseline="0" dirty="0" smtClean="0">
                <a:solidFill>
                  <a:srgbClr val="000099"/>
                </a:solidFill>
                <a:latin typeface="Arial" charset="0"/>
              </a:rPr>
              <a:t>An image (and related data) stored in Morphbank, linked to </a:t>
            </a:r>
            <a:r>
              <a:rPr lang="en-US" sz="1200" b="1" baseline="0" smtClean="0">
                <a:solidFill>
                  <a:srgbClr val="000099"/>
                </a:solidFill>
                <a:latin typeface="Arial" charset="0"/>
              </a:rPr>
              <a:t>a </a:t>
            </a:r>
            <a:r>
              <a:rPr lang="en-US" sz="1200" b="1" baseline="0" smtClean="0">
                <a:solidFill>
                  <a:srgbClr val="000099"/>
                </a:solidFill>
                <a:latin typeface="Arial" charset="0"/>
              </a:rPr>
              <a:t>provider’s website </a:t>
            </a:r>
            <a:r>
              <a:rPr lang="en-US" sz="1200" b="1" baseline="0" dirty="0" smtClean="0">
                <a:solidFill>
                  <a:srgbClr val="000099"/>
                </a:solidFill>
                <a:latin typeface="Arial" charset="0"/>
              </a:rPr>
              <a:t>with additional metadata and links.</a:t>
            </a:r>
          </a:p>
          <a:p>
            <a:pPr>
              <a:spcBef>
                <a:spcPct val="0"/>
              </a:spcBef>
            </a:pPr>
            <a:endParaRPr lang="en-US" sz="1200" i="0" baseline="0" dirty="0" smtClean="0">
              <a:solidFill>
                <a:srgbClr val="000099"/>
              </a:solidFill>
              <a:latin typeface="Arial" charset="0"/>
            </a:endParaRPr>
          </a:p>
          <a:p>
            <a:pPr>
              <a:spcBef>
                <a:spcPct val="0"/>
              </a:spcBef>
            </a:pPr>
            <a:r>
              <a:rPr lang="en-US" i="0" dirty="0" smtClean="0"/>
              <a:t>http://www.morphbank.net/?id=786176</a:t>
            </a:r>
          </a:p>
          <a:p>
            <a:pPr>
              <a:spcBef>
                <a:spcPct val="0"/>
              </a:spcBef>
            </a:pPr>
            <a:endParaRPr lang="en-US" i="0" dirty="0" smtClean="0"/>
          </a:p>
          <a:p>
            <a:pPr>
              <a:spcBef>
                <a:spcPct val="0"/>
              </a:spcBef>
            </a:pPr>
            <a:r>
              <a:rPr lang="en-US" i="0" dirty="0" smtClean="0"/>
              <a:t>links</a:t>
            </a:r>
            <a:r>
              <a:rPr lang="en-US" i="0" baseline="0" dirty="0" smtClean="0"/>
              <a:t> to: </a:t>
            </a:r>
            <a:r>
              <a:rPr lang="en-US" dirty="0" smtClean="0">
                <a:hlinkClick r:id="rId3" tooltip="External identification null"/>
              </a:rPr>
              <a:t>Image metadata for GUID http://bioimages.vanderbilt.edu/baskauf/21023</a:t>
            </a:r>
            <a:r>
              <a:rPr lang="en-US" dirty="0" smtClean="0"/>
              <a:t> http://bioimages.vanderbilt.edu/baskauf/21023</a:t>
            </a:r>
          </a:p>
          <a:p>
            <a:pPr>
              <a:spcBef>
                <a:spcPct val="0"/>
              </a:spcBef>
            </a:pPr>
            <a:r>
              <a:rPr lang="en-US" i="0" dirty="0" smtClean="0"/>
              <a:t>and</a:t>
            </a:r>
          </a:p>
          <a:p>
            <a:pPr>
              <a:spcBef>
                <a:spcPct val="0"/>
              </a:spcBef>
            </a:pPr>
            <a:r>
              <a:rPr lang="en-US" i="0" dirty="0" smtClean="0"/>
              <a:t>links</a:t>
            </a:r>
            <a:r>
              <a:rPr lang="en-US" i="0" baseline="0" dirty="0" smtClean="0"/>
              <a:t> to: </a:t>
            </a:r>
            <a:r>
              <a:rPr lang="en-US" dirty="0" smtClean="0">
                <a:hlinkClick r:id="rId4" tooltip="External identification null"/>
              </a:rPr>
              <a:t>Organism metadata for GUID http://bioimages.vanderbilt.edu/ind-baskauf/20722</a:t>
            </a:r>
            <a:r>
              <a:rPr lang="en-US" dirty="0" smtClean="0"/>
              <a:t>  http</a:t>
            </a:r>
            <a:r>
              <a:rPr lang="en-US" smtClean="0"/>
              <a:t>://</a:t>
            </a:r>
            <a:r>
              <a:rPr lang="en-US" smtClean="0"/>
              <a:t>bioimages.vanderbilt.edu/ind-baskauf/20722</a:t>
            </a:r>
          </a:p>
          <a:p>
            <a:pPr>
              <a:spcBef>
                <a:spcPct val="0"/>
              </a:spcBef>
            </a:pPr>
            <a:endParaRPr lang="en-US" i="0" smtClean="0"/>
          </a:p>
          <a:p>
            <a:pPr>
              <a:spcBef>
                <a:spcPct val="0"/>
              </a:spcBef>
            </a:pPr>
            <a:r>
              <a:rPr lang="en-US" i="0" smtClean="0"/>
              <a:t>Note the screen shots in this</a:t>
            </a:r>
            <a:r>
              <a:rPr lang="en-US" i="0" baseline="0" smtClean="0"/>
              <a:t> slide are hyperlinked to their respective web pages.</a:t>
            </a:r>
            <a:endParaRPr lang="en-US" i="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talk focuses on what is possible once images and associated metadata are uploaded</a:t>
            </a:r>
            <a:r>
              <a:rPr lang="en-US" baseline="0" dirty="0" smtClean="0"/>
              <a:t> into Morphbank.</a:t>
            </a:r>
          </a:p>
          <a:p>
            <a:endParaRPr lang="en-US" baseline="0" dirty="0" smtClean="0"/>
          </a:p>
          <a:p>
            <a:r>
              <a:rPr lang="en-US" baseline="0" dirty="0" smtClean="0"/>
              <a:t>Some of the most-used features of Morphbank are the collection software, annotation software and viewer.</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i="0" baseline="0" dirty="0" smtClean="0"/>
              <a:t>Users of Morphbank may also leave notes about images in the form of annotations.</a:t>
            </a:r>
          </a:p>
          <a:p>
            <a:r>
              <a:rPr lang="en-US" i="0" baseline="0" dirty="0" smtClean="0"/>
              <a:t>These comments may be related to the current identification of the object, or may</a:t>
            </a:r>
          </a:p>
          <a:p>
            <a:r>
              <a:rPr lang="en-US" i="0" baseline="0" dirty="0" smtClean="0"/>
              <a:t>be a general comment or perhaps an assertion about a morphological feature in a particular image.</a:t>
            </a:r>
          </a:p>
          <a:p>
            <a:r>
              <a:rPr lang="en-US" i="0" baseline="0" dirty="0" smtClean="0"/>
              <a:t>These annotations receive persistent URLs too and as such, can also be linked from a website</a:t>
            </a:r>
          </a:p>
          <a:p>
            <a:r>
              <a:rPr lang="en-US"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p:txBody>
      </p:sp>
      <p:sp>
        <p:nvSpPr>
          <p:cNvPr id="4" name="Slide Number Placeholder 3"/>
          <p:cNvSpPr>
            <a:spLocks noGrp="1"/>
          </p:cNvSpPr>
          <p:nvPr>
            <p:ph type="sldNum" sz="quarter" idx="10"/>
          </p:nvPr>
        </p:nvSpPr>
        <p:spPr/>
        <p:txBody>
          <a:bodyPr/>
          <a:lstStyle/>
          <a:p>
            <a:fld id="{4753F7BE-A5DC-4329-BEC5-3CCBD14A48D8}" type="slidenum">
              <a:rPr lang="en-US" smtClean="0"/>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6168792-F366-49E3-8288-5AECBEED6B4A}" type="slidenum">
              <a:rPr lang="en-US"/>
              <a:pPr/>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spcBef>
                <a:spcPct val="0"/>
              </a:spcBef>
            </a:pPr>
            <a:r>
              <a:rPr lang="en-US" sz="1200" baseline="0" dirty="0" smtClean="0">
                <a:solidFill>
                  <a:srgbClr val="000099"/>
                </a:solidFill>
                <a:latin typeface="Arial" charset="0"/>
              </a:rPr>
              <a:t>http://www.morphbank.net/?id=464656</a:t>
            </a:r>
          </a:p>
          <a:p>
            <a:pPr>
              <a:spcBef>
                <a:spcPct val="0"/>
              </a:spcBef>
            </a:pPr>
            <a:r>
              <a:rPr lang="en-US" sz="1200" i="0" baseline="0" dirty="0" smtClean="0">
                <a:solidFill>
                  <a:srgbClr val="000099"/>
                </a:solidFill>
                <a:latin typeface="Arial" charset="0"/>
              </a:rPr>
              <a:t>http</a:t>
            </a:r>
            <a:r>
              <a:rPr lang="en-US" sz="1200" i="0" baseline="0" smtClean="0">
                <a:solidFill>
                  <a:srgbClr val="000099"/>
                </a:solidFill>
                <a:latin typeface="Arial" charset="0"/>
              </a:rPr>
              <a:t>://</a:t>
            </a:r>
            <a:r>
              <a:rPr lang="en-US" sz="1200" i="0" baseline="0" smtClean="0">
                <a:solidFill>
                  <a:srgbClr val="000099"/>
                </a:solidFill>
                <a:latin typeface="Arial" charset="0"/>
              </a:rPr>
              <a:t>www.mapress.com/zootaxa/2009/f/zt02157p033.pdf</a:t>
            </a:r>
          </a:p>
          <a:p>
            <a:pPr>
              <a:spcBef>
                <a:spcPct val="0"/>
              </a:spcBef>
            </a:pPr>
            <a:endParaRPr lang="en-US" sz="1200" b="1" i="0" baseline="0" smtClean="0">
              <a:solidFill>
                <a:srgbClr val="000099"/>
              </a:solidFill>
              <a:latin typeface="Arial" charset="0"/>
            </a:endParaRPr>
          </a:p>
          <a:p>
            <a:pPr>
              <a:spcBef>
                <a:spcPct val="0"/>
              </a:spcBef>
            </a:pPr>
            <a:r>
              <a:rPr lang="en-US" sz="1200" b="1" i="0" baseline="0" smtClean="0">
                <a:solidFill>
                  <a:srgbClr val="000099"/>
                </a:solidFill>
                <a:latin typeface="Arial" charset="0"/>
              </a:rPr>
              <a:t>The Illustration of an image in a published article with a link back to the image record in Morphbank.</a:t>
            </a:r>
            <a:endParaRPr lang="en-US" b="1" i="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i="0" baseline="0" smtClean="0"/>
              <a:t>Morphbank shares images with eol.</a:t>
            </a:r>
          </a:p>
          <a:p>
            <a:r>
              <a:rPr lang="en-US" i="0" baseline="0" smtClean="0"/>
              <a:t>Currently as of July 2012, there are some 34,000 images from Morphbank going to EoL.</a:t>
            </a:r>
          </a:p>
          <a:p>
            <a:r>
              <a:rPr lang="en-US" i="0" baseline="0" smtClean="0"/>
              <a:t>Users of Morphbank determine whether or not their images go to EoL.</a:t>
            </a:r>
            <a:endParaRPr lang="en-US" i="0" baseline="0" dirty="0" smtClean="0"/>
          </a:p>
        </p:txBody>
      </p:sp>
      <p:sp>
        <p:nvSpPr>
          <p:cNvPr id="4" name="Slide Number Placeholder 3"/>
          <p:cNvSpPr>
            <a:spLocks noGrp="1"/>
          </p:cNvSpPr>
          <p:nvPr>
            <p:ph type="sldNum" sz="quarter" idx="10"/>
          </p:nvPr>
        </p:nvSpPr>
        <p:spPr/>
        <p:txBody>
          <a:bodyPr/>
          <a:lstStyle/>
          <a:p>
            <a:fld id="{4753F7BE-A5DC-4329-BEC5-3CCBD14A48D8}"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baseline="0" dirty="0" smtClean="0"/>
              <a:t>From the </a:t>
            </a:r>
            <a:r>
              <a:rPr lang="en-US" b="1" dirty="0" smtClean="0">
                <a:hlinkClick r:id="rId3"/>
              </a:rPr>
              <a:t>Tall Timbers Research Station and Land Conservancy</a:t>
            </a:r>
            <a:endParaRPr lang="en-US" b="1" dirty="0" smtClean="0"/>
          </a:p>
          <a:p>
            <a:r>
              <a:rPr lang="en-US" b="1" i="0" baseline="0" dirty="0" smtClean="0"/>
              <a:t>ornithology dataset uploaded to GBIF. Images in Morphbank</a:t>
            </a:r>
          </a:p>
          <a:p>
            <a:r>
              <a:rPr lang="en-US" b="1" i="0" baseline="0" dirty="0" smtClean="0"/>
              <a:t>linked via URL.</a:t>
            </a:r>
          </a:p>
          <a:p>
            <a:endParaRPr lang="en-US" i="0" baseline="0" dirty="0" smtClean="0"/>
          </a:p>
          <a:p>
            <a:r>
              <a:rPr lang="en-US" i="0" baseline="0" dirty="0" smtClean="0"/>
              <a:t>Search at GBIF is:</a:t>
            </a:r>
            <a:br>
              <a:rPr lang="en-US" i="0" baseline="0" dirty="0" smtClean="0"/>
            </a:br>
            <a:r>
              <a:rPr lang="en-US" i="0" baseline="0" dirty="0" smtClean="0"/>
              <a:t>TTRS dataset</a:t>
            </a:r>
          </a:p>
          <a:p>
            <a:r>
              <a:rPr lang="en-US" i="0" baseline="0" dirty="0" smtClean="0"/>
              <a:t>limit to records with image URLs</a:t>
            </a:r>
          </a:p>
          <a:p>
            <a:r>
              <a:rPr lang="en-US" i="0" baseline="0" dirty="0" smtClean="0"/>
              <a:t>limit to genus = </a:t>
            </a:r>
            <a:r>
              <a:rPr lang="en-US" i="0" baseline="0" dirty="0" err="1" smtClean="0"/>
              <a:t>Passerina</a:t>
            </a:r>
            <a:r>
              <a:rPr lang="en-US" i="0" baseline="0" dirty="0" smtClean="0"/>
              <a:t> </a:t>
            </a:r>
            <a:r>
              <a:rPr lang="en-US" i="0" baseline="0" dirty="0" err="1" smtClean="0"/>
              <a:t>cyanea</a:t>
            </a:r>
            <a:endParaRPr lang="en-US" i="0" baseline="0" dirty="0" smtClean="0"/>
          </a:p>
          <a:p>
            <a:endParaRPr lang="en-US" i="0" baseline="0" dirty="0" smtClean="0"/>
          </a:p>
          <a:p>
            <a:r>
              <a:rPr lang="en-US" i="0" baseline="0" dirty="0" smtClean="0"/>
              <a:t>link is via the Morphbank Specimen record</a:t>
            </a:r>
            <a:br>
              <a:rPr lang="en-US" i="0" baseline="0" dirty="0" smtClean="0"/>
            </a:br>
            <a:r>
              <a:rPr lang="en-US" i="0" baseline="0" dirty="0" smtClean="0"/>
              <a:t>http://www.morphbank.net/?id=793828</a:t>
            </a:r>
          </a:p>
          <a:p>
            <a:r>
              <a:rPr lang="en-US" i="0" baseline="0" dirty="0" smtClean="0"/>
              <a:t>which has links to 3 images (dorsal, ventral, lateral) for that specimen</a:t>
            </a:r>
          </a:p>
          <a:p>
            <a:r>
              <a:rPr lang="en-US" i="0" baseline="0" dirty="0" smtClean="0"/>
              <a:t>http://www.morphbank.net/?id=793827</a:t>
            </a:r>
          </a:p>
          <a:p>
            <a:r>
              <a:rPr lang="en-US" i="0" baseline="0" dirty="0" smtClean="0"/>
              <a:t>http://www.morphbank.net/?id=795097</a:t>
            </a:r>
          </a:p>
          <a:p>
            <a:r>
              <a:rPr lang="en-US" i="0" baseline="0" dirty="0" smtClean="0"/>
              <a:t>http://www.morphbank.net</a:t>
            </a:r>
            <a:r>
              <a:rPr lang="en-US" i="0" baseline="0" smtClean="0"/>
              <a:t>/?</a:t>
            </a:r>
            <a:r>
              <a:rPr lang="en-US" i="0" baseline="0" smtClean="0"/>
              <a:t>id=796027</a:t>
            </a:r>
          </a:p>
          <a:p>
            <a:endParaRPr lang="en-US" i="0" baseline="0" smtClean="0"/>
          </a:p>
          <a:p>
            <a:r>
              <a:rPr lang="en-US" i="0" baseline="0" smtClean="0"/>
              <a:t>Note the Screen Shots are hyperlinked to their respective pages.</a:t>
            </a:r>
          </a:p>
          <a:p>
            <a:r>
              <a:rPr lang="en-US" i="0" baseline="0" smtClean="0"/>
              <a:t>Clicking on the GBIF website screen shot will perform the search and take the user to the results page in GBIF.</a:t>
            </a:r>
          </a:p>
          <a:p>
            <a:r>
              <a:rPr lang="en-US" i="0" baseline="0" smtClean="0"/>
              <a:t>Clicking on the “View” link shows a URL link back to the image/s in Morphbank.</a:t>
            </a:r>
            <a:endParaRPr lang="en-US" i="0" baseline="0" dirty="0" smtClean="0"/>
          </a:p>
        </p:txBody>
      </p:sp>
      <p:sp>
        <p:nvSpPr>
          <p:cNvPr id="4" name="Slide Number Placeholder 3"/>
          <p:cNvSpPr>
            <a:spLocks noGrp="1"/>
          </p:cNvSpPr>
          <p:nvPr>
            <p:ph type="sldNum" sz="quarter" idx="10"/>
          </p:nvPr>
        </p:nvSpPr>
        <p:spPr/>
        <p:txBody>
          <a:bodyPr/>
          <a:lstStyle/>
          <a:p>
            <a:fld id="{4753F7BE-A5DC-4329-BEC5-3CCBD14A48D8}" type="slidenum">
              <a:rPr lang="en-US" smtClean="0"/>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9919031-E1B6-40AE-B701-FA62573620DF}" type="slidenum">
              <a:rPr lang="en-US" smtClean="0">
                <a:latin typeface="Arial" pitchFamily="34" charset="0"/>
                <a:ea typeface="MS PGothic" pitchFamily="34" charset="-128"/>
              </a:rPr>
              <a:pPr/>
              <a:t>17</a:t>
            </a:fld>
            <a:endParaRPr lang="en-US" smtClean="0">
              <a:latin typeface="Arial" pitchFamily="34" charset="0"/>
              <a:ea typeface="MS PGothic" pitchFamily="34" charset="-128"/>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r>
              <a:rPr lang="sv-SE" b="1" dirty="0" smtClean="0">
                <a:latin typeface="Arial" pitchFamily="34" charset="0"/>
              </a:rPr>
              <a:t>Here’s an example of an online illustrated</a:t>
            </a:r>
            <a:r>
              <a:rPr lang="sv-SE" b="1" baseline="0" dirty="0" smtClean="0">
                <a:latin typeface="Arial" pitchFamily="34" charset="0"/>
              </a:rPr>
              <a:t> key. The images are linked to data records in Morphbank.</a:t>
            </a:r>
          </a:p>
          <a:p>
            <a:r>
              <a:rPr lang="sv-SE" baseline="0" dirty="0" smtClean="0">
                <a:latin typeface="Arial" pitchFamily="34" charset="0"/>
              </a:rPr>
              <a:t>The image records in Morphbank are linked back to the key.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http://www.morphbank.net/?id=</a:t>
            </a:r>
            <a:r>
              <a:rPr lang="en-US" sz="1200" dirty="0" smtClean="0">
                <a:solidFill>
                  <a:srgbClr val="B20600"/>
                </a:solidFill>
              </a:rPr>
              <a:t>111266</a:t>
            </a:r>
            <a:r>
              <a:rPr lang="en-US" sz="1200" dirty="0" smtClean="0">
                <a:solidFill>
                  <a:srgbClr val="000000"/>
                </a:solidFill>
              </a:rPr>
              <a:t>&amp;imgType=jpeg</a:t>
            </a:r>
          </a:p>
          <a:p>
            <a:endParaRPr lang="sv-SE" smtClean="0">
              <a:latin typeface="Arial" pitchFamily="34" charset="0"/>
            </a:endParaRPr>
          </a:p>
          <a:p>
            <a:r>
              <a:rPr lang="sv-SE" smtClean="0">
                <a:latin typeface="Arial" pitchFamily="34" charset="0"/>
              </a:rPr>
              <a:t>Software</a:t>
            </a:r>
            <a:r>
              <a:rPr lang="sv-SE" baseline="0" smtClean="0">
                <a:latin typeface="Arial" pitchFamily="34" charset="0"/>
              </a:rPr>
              <a:t> called mx, utilized widely by the entomology community uses web services of Morphbank</a:t>
            </a:r>
          </a:p>
          <a:p>
            <a:r>
              <a:rPr lang="sv-SE" baseline="0" smtClean="0">
                <a:latin typeface="Arial" pitchFamily="34" charset="0"/>
              </a:rPr>
              <a:t>to find images of interest to populate their matrices (taxa x character) and keys.</a:t>
            </a:r>
            <a:endParaRPr lang="sv-SE"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talk focuses on what is possible once images and associated metadata are uploaded</a:t>
            </a:r>
            <a:r>
              <a:rPr lang="en-US" baseline="0" dirty="0" smtClean="0"/>
              <a:t> into Morphbank.</a:t>
            </a:r>
          </a:p>
          <a:p>
            <a:endParaRPr lang="en-US" baseline="0" dirty="0" smtClean="0"/>
          </a:p>
          <a:p>
            <a:r>
              <a:rPr lang="en-US" baseline="0" dirty="0" smtClean="0"/>
              <a:t>Some of the most-used features of Morphbank are the collection software, annotation software and viewer.</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i="0" baseline="0" dirty="0" smtClean="0"/>
              <a:t>Users of Morphbank may also leave notes about images in the form of annotations.</a:t>
            </a:r>
          </a:p>
          <a:p>
            <a:r>
              <a:rPr lang="en-US" i="0" baseline="0" dirty="0" smtClean="0"/>
              <a:t>These comments may be related to the current identification of the object, or may</a:t>
            </a:r>
          </a:p>
          <a:p>
            <a:r>
              <a:rPr lang="en-US" i="0" baseline="0" dirty="0" smtClean="0"/>
              <a:t>be a general comment or perhaps an assertion about a morphological feature in a particular image.</a:t>
            </a:r>
          </a:p>
          <a:p>
            <a:r>
              <a:rPr lang="en-US" i="0" baseline="0" dirty="0" smtClean="0"/>
              <a:t>These annotations receive persistent URLs too and as such, can also be linked from a website</a:t>
            </a:r>
          </a:p>
          <a:p>
            <a:r>
              <a:rPr lang="en-US"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p:txBody>
      </p:sp>
      <p:sp>
        <p:nvSpPr>
          <p:cNvPr id="4" name="Slide Number Placeholder 3"/>
          <p:cNvSpPr>
            <a:spLocks noGrp="1"/>
          </p:cNvSpPr>
          <p:nvPr>
            <p:ph type="sldNum" sz="quarter" idx="10"/>
          </p:nvPr>
        </p:nvSpPr>
        <p:spPr/>
        <p:txBody>
          <a:bodyPr/>
          <a:lstStyle/>
          <a:p>
            <a:fld id="{4753F7BE-A5DC-4329-BEC5-3CCBD14A48D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talk focuses on what is possible once images and associated metadata are uploaded</a:t>
            </a:r>
            <a:r>
              <a:rPr lang="en-US" baseline="0" dirty="0" smtClean="0"/>
              <a:t> into Morphbank.</a:t>
            </a:r>
          </a:p>
          <a:p>
            <a:endParaRPr lang="en-US" baseline="0" dirty="0" smtClean="0"/>
          </a:p>
          <a:p>
            <a:r>
              <a:rPr lang="en-US" baseline="0" dirty="0" smtClean="0"/>
              <a:t>Some of the most-used features of Morphbank are the collection software, annotation software and viewer.</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i="0" baseline="0" dirty="0" smtClean="0"/>
              <a:t>Users of Morphbank may also leave notes about images in the form of annotations.</a:t>
            </a:r>
          </a:p>
          <a:p>
            <a:r>
              <a:rPr lang="en-US" i="0" baseline="0" dirty="0" smtClean="0"/>
              <a:t>These comments may be related to the current identification of the object, or may</a:t>
            </a:r>
          </a:p>
          <a:p>
            <a:r>
              <a:rPr lang="en-US" i="0" baseline="0" dirty="0" smtClean="0"/>
              <a:t>be a general comment or perhaps an assertion about a morphological feature in a particular image.</a:t>
            </a:r>
          </a:p>
          <a:p>
            <a:r>
              <a:rPr lang="en-US" i="0" baseline="0" dirty="0" smtClean="0"/>
              <a:t>These annotations receive persistent URLs too and as such, can also be linked from a website</a:t>
            </a:r>
          </a:p>
          <a:p>
            <a:r>
              <a:rPr lang="en-US"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Image is: </a:t>
            </a:r>
            <a:r>
              <a:rPr lang="en-US" b="0" dirty="0" err="1" smtClean="0">
                <a:hlinkClick r:id="rId3" tooltip="Images of this Taxon"/>
              </a:rPr>
              <a:t>Oxydendrum</a:t>
            </a:r>
            <a:r>
              <a:rPr lang="en-US" b="0" dirty="0" smtClean="0">
                <a:hlinkClick r:id="rId3" tooltip="Images of this Taxon"/>
              </a:rPr>
              <a:t> </a:t>
            </a:r>
            <a:r>
              <a:rPr lang="en-US" b="0" dirty="0" err="1" smtClean="0">
                <a:hlinkClick r:id="rId3" tooltip="Images of this Taxon"/>
              </a:rPr>
              <a:t>arboreum</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http://www.morphbank.net/?id=496552</a:t>
            </a:r>
          </a:p>
          <a:p>
            <a:endParaRPr lang="en-US" i="0" baseline="0" dirty="0" smtClean="0"/>
          </a:p>
        </p:txBody>
      </p:sp>
      <p:sp>
        <p:nvSpPr>
          <p:cNvPr id="4" name="Slide Number Placeholder 3"/>
          <p:cNvSpPr>
            <a:spLocks noGrp="1"/>
          </p:cNvSpPr>
          <p:nvPr>
            <p:ph type="sldNum" sz="quarter" idx="10"/>
          </p:nvPr>
        </p:nvSpPr>
        <p:spPr/>
        <p:txBody>
          <a:bodyPr/>
          <a:lstStyle/>
          <a:p>
            <a:fld id="{4753F7BE-A5DC-4329-BEC5-3CCBD14A48D8}" type="slidenum">
              <a:rPr lang="en-US" smtClean="0"/>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mtClean="0"/>
              <a:t>This </a:t>
            </a:r>
            <a:r>
              <a:rPr lang="en-US" dirty="0" smtClean="0"/>
              <a:t>talk focuses on what is possible once images and associated metadata are uploaded</a:t>
            </a:r>
            <a:r>
              <a:rPr lang="en-US" baseline="0" dirty="0" smtClean="0"/>
              <a:t> into Morphbank.</a:t>
            </a:r>
          </a:p>
          <a:p>
            <a:endParaRPr lang="en-US" baseline="0" smtClean="0"/>
          </a:p>
          <a:p>
            <a:r>
              <a:rPr lang="en-US" baseline="0" smtClean="0"/>
              <a:t>Some </a:t>
            </a:r>
            <a:r>
              <a:rPr lang="en-US" baseline="0" dirty="0" smtClean="0"/>
              <a:t>of the most-used features of Morphbank are the collection software, annotation software and viewer.</a:t>
            </a:r>
          </a:p>
          <a:p>
            <a:endParaRPr lang="en-US" baseline="0" smtClean="0"/>
          </a:p>
          <a:p>
            <a:r>
              <a:rPr lang="en-US" b="1" baseline="0" smtClean="0"/>
              <a:t>Once images are in Morphbank, a user (contributor or logged in user) can annotate images.</a:t>
            </a:r>
          </a:p>
          <a:p>
            <a:r>
              <a:rPr lang="en-US" b="1" baseline="0" smtClean="0"/>
              <a:t>These could be determination annotations or perhaps a general annotation.</a:t>
            </a:r>
          </a:p>
          <a:p>
            <a:endParaRPr lang="en-US" b="1" baseline="0" smtClean="0"/>
          </a:p>
          <a:p>
            <a:r>
              <a:rPr lang="en-US" b="1" baseline="0" smtClean="0"/>
              <a:t>These annotations receive unique identifiers too and can then be shared in publications or via email</a:t>
            </a:r>
          </a:p>
          <a:p>
            <a:r>
              <a:rPr lang="en-US" b="1" baseline="0" smtClean="0"/>
              <a:t>to other collaborators, for example.</a:t>
            </a:r>
          </a:p>
          <a:p>
            <a:endParaRPr lang="en-US" baseline="0" smtClean="0"/>
          </a:p>
          <a:p>
            <a:r>
              <a:rPr lang="en-US" baseline="0" smtClean="0"/>
              <a:t>Morphbank </a:t>
            </a:r>
            <a:r>
              <a:rPr lang="en-US" baseline="0" dirty="0" smtClean="0"/>
              <a:t>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b="1" i="0" baseline="0" dirty="0" smtClean="0"/>
              <a:t>Users of Morphbank may also leave notes about images in the form of annotations.</a:t>
            </a:r>
          </a:p>
          <a:p>
            <a:r>
              <a:rPr lang="en-US" b="1" i="0" baseline="0" dirty="0" smtClean="0"/>
              <a:t>These comments may be related to the current identification of the object, or may</a:t>
            </a:r>
          </a:p>
          <a:p>
            <a:r>
              <a:rPr lang="en-US" b="1" i="0" baseline="0" dirty="0" smtClean="0"/>
              <a:t>be a general comment or perhaps an assertion about a morphological feature in a particular image.</a:t>
            </a:r>
          </a:p>
          <a:p>
            <a:r>
              <a:rPr lang="en-US" b="1" i="0" baseline="0" dirty="0" smtClean="0"/>
              <a:t>These annotations receive persistent URLs too and as such, can also be linked from a website</a:t>
            </a:r>
          </a:p>
          <a:p>
            <a:r>
              <a:rPr lang="en-US" b="1"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p:txBody>
      </p:sp>
      <p:sp>
        <p:nvSpPr>
          <p:cNvPr id="4" name="Slide Number Placeholder 3"/>
          <p:cNvSpPr>
            <a:spLocks noGrp="1"/>
          </p:cNvSpPr>
          <p:nvPr>
            <p:ph type="sldNum" sz="quarter" idx="10"/>
          </p:nvPr>
        </p:nvSpPr>
        <p:spPr/>
        <p:txBody>
          <a:bodyPr/>
          <a:lstStyle/>
          <a:p>
            <a:fld id="{4753F7BE-A5DC-4329-BEC5-3CCBD14A48D8}" type="slidenum">
              <a:rPr lang="en-US" smtClean="0"/>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talk focuses on what is possible once images and associated metadata are uploaded</a:t>
            </a:r>
            <a:r>
              <a:rPr lang="en-US" baseline="0" dirty="0" smtClean="0"/>
              <a:t> into Morphbank.</a:t>
            </a:r>
          </a:p>
          <a:p>
            <a:endParaRPr lang="en-US" baseline="0" dirty="0" smtClean="0"/>
          </a:p>
          <a:p>
            <a:r>
              <a:rPr lang="en-US" baseline="0" dirty="0" smtClean="0"/>
              <a:t>Some of the most-used features of Morphbank are the collection software, annotation software and viewer.</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b="1" i="0" baseline="0" dirty="0" smtClean="0"/>
              <a:t>Users of Morphbank may also leave notes about images in the form of annotations.</a:t>
            </a:r>
          </a:p>
          <a:p>
            <a:r>
              <a:rPr lang="en-US" b="1" i="0" baseline="0" dirty="0" smtClean="0"/>
              <a:t>These comments may be related to the current identification of the object, or may</a:t>
            </a:r>
          </a:p>
          <a:p>
            <a:r>
              <a:rPr lang="en-US" b="1" i="0" baseline="0" dirty="0" smtClean="0"/>
              <a:t>be a general comment or perhaps an assertion about a morphological feature in a particular image.</a:t>
            </a:r>
          </a:p>
          <a:p>
            <a:r>
              <a:rPr lang="en-US" b="1" i="0" baseline="0" dirty="0" smtClean="0"/>
              <a:t>These annotations receive persistent URLs too and as such, can also be linked from a website</a:t>
            </a:r>
          </a:p>
          <a:p>
            <a:r>
              <a:rPr lang="en-US" b="1"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p:txBody>
      </p:sp>
      <p:sp>
        <p:nvSpPr>
          <p:cNvPr id="4" name="Slide Number Placeholder 3"/>
          <p:cNvSpPr>
            <a:spLocks noGrp="1"/>
          </p:cNvSpPr>
          <p:nvPr>
            <p:ph type="sldNum" sz="quarter" idx="10"/>
          </p:nvPr>
        </p:nvSpPr>
        <p:spPr/>
        <p:txBody>
          <a:bodyPr/>
          <a:lstStyle/>
          <a:p>
            <a:fld id="{4753F7BE-A5DC-4329-BEC5-3CCBD14A48D8}" type="slidenum">
              <a:rPr lang="en-US" smtClean="0"/>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talk focuses on what is possible once images and associated metadata are uploaded</a:t>
            </a:r>
            <a:r>
              <a:rPr lang="en-US" baseline="0" dirty="0" smtClean="0"/>
              <a:t> into Morphbank.</a:t>
            </a:r>
          </a:p>
          <a:p>
            <a:endParaRPr lang="en-US" baseline="0" dirty="0" smtClean="0"/>
          </a:p>
          <a:p>
            <a:r>
              <a:rPr lang="en-US" baseline="0" dirty="0" smtClean="0"/>
              <a:t>Some of the most-used features of Morphbank are the collection software, annotation software and viewer.</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b="1" i="0" baseline="0" dirty="0" smtClean="0"/>
              <a:t>Users of Morphbank may also leave notes about images in the form of annotations.</a:t>
            </a:r>
          </a:p>
          <a:p>
            <a:r>
              <a:rPr lang="en-US" b="1" i="0" baseline="0" dirty="0" smtClean="0"/>
              <a:t>These comments may be related to the current identification of the object, or may</a:t>
            </a:r>
          </a:p>
          <a:p>
            <a:r>
              <a:rPr lang="en-US" b="1" i="0" baseline="0" dirty="0" smtClean="0"/>
              <a:t>be a general comment or perhaps an assertion about a morphological feature in a particular image.</a:t>
            </a:r>
          </a:p>
          <a:p>
            <a:r>
              <a:rPr lang="en-US" b="1" i="0" baseline="0" dirty="0" smtClean="0"/>
              <a:t>These annotations receive persistent URLs too and as such, can also be linked from a website</a:t>
            </a:r>
          </a:p>
          <a:p>
            <a:r>
              <a:rPr lang="en-US" b="1"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p:txBody>
      </p:sp>
      <p:sp>
        <p:nvSpPr>
          <p:cNvPr id="4" name="Slide Number Placeholder 3"/>
          <p:cNvSpPr>
            <a:spLocks noGrp="1"/>
          </p:cNvSpPr>
          <p:nvPr>
            <p:ph type="sldNum" sz="quarter" idx="10"/>
          </p:nvPr>
        </p:nvSpPr>
        <p:spPr/>
        <p:txBody>
          <a:bodyPr/>
          <a:lstStyle/>
          <a:p>
            <a:fld id="{4753F7BE-A5DC-4329-BEC5-3CCBD14A48D8}" type="slidenum">
              <a:rPr lang="en-US" smtClean="0"/>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talk focuses on what is possible once images and associated metadata are uploaded</a:t>
            </a:r>
            <a:r>
              <a:rPr lang="en-US" baseline="0" dirty="0" smtClean="0"/>
              <a:t> into Morphbank.</a:t>
            </a:r>
          </a:p>
          <a:p>
            <a:endParaRPr lang="en-US" baseline="0" dirty="0" smtClean="0"/>
          </a:p>
          <a:p>
            <a:r>
              <a:rPr lang="en-US" baseline="0" dirty="0" smtClean="0"/>
              <a:t>Some of the most-used features of Morphbank are the collection software, annotation software and viewer.</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i="0" baseline="0" dirty="0" smtClean="0"/>
              <a:t>Users of Morphbank may also leave notes about images in the form of annotations.</a:t>
            </a:r>
          </a:p>
          <a:p>
            <a:r>
              <a:rPr lang="en-US" i="0" baseline="0" dirty="0" smtClean="0"/>
              <a:t>These comments may be related to the current identification of the object, or may</a:t>
            </a:r>
          </a:p>
          <a:p>
            <a:r>
              <a:rPr lang="en-US" i="0" baseline="0" dirty="0" smtClean="0"/>
              <a:t>be a general comment or perhaps an assertion about a morphological feature in a particular image.</a:t>
            </a:r>
          </a:p>
          <a:p>
            <a:r>
              <a:rPr lang="en-US" i="0" baseline="0" dirty="0" smtClean="0"/>
              <a:t>These annotations receive persistent URLs too and as such, can also be linked from a website</a:t>
            </a:r>
          </a:p>
          <a:p>
            <a:r>
              <a:rPr lang="en-US"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p:txBody>
      </p:sp>
      <p:sp>
        <p:nvSpPr>
          <p:cNvPr id="4" name="Slide Number Placeholder 3"/>
          <p:cNvSpPr>
            <a:spLocks noGrp="1"/>
          </p:cNvSpPr>
          <p:nvPr>
            <p:ph type="sldNum" sz="quarter" idx="10"/>
          </p:nvPr>
        </p:nvSpPr>
        <p:spPr/>
        <p:txBody>
          <a:bodyPr/>
          <a:lstStyle/>
          <a:p>
            <a:fld id="{4753F7BE-A5DC-4329-BEC5-3CCBD14A48D8}" type="slidenum">
              <a:rPr lang="en-US" smtClean="0"/>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23</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Moving in the excel workbook direction to allow future uploads via services. Moving overall towards services – and thinking about interoperability.</a:t>
            </a:r>
          </a:p>
          <a:p>
            <a:pPr>
              <a:spcBef>
                <a:spcPct val="0"/>
              </a:spcBef>
            </a:pPr>
            <a:endParaRPr lang="en-US" dirty="0" smtClean="0">
              <a:latin typeface="Arial" charset="0"/>
            </a:endParaRPr>
          </a:p>
          <a:p>
            <a:pPr>
              <a:spcBef>
                <a:spcPct val="0"/>
              </a:spcBef>
            </a:pPr>
            <a:r>
              <a:rPr lang="en-US" sz="900" smtClean="0">
                <a:solidFill>
                  <a:srgbClr val="000099"/>
                </a:solidFill>
                <a:latin typeface="Arial" charset="0"/>
              </a:rPr>
              <a:t>Changes </a:t>
            </a:r>
            <a:r>
              <a:rPr lang="en-US" sz="900" smtClean="0">
                <a:solidFill>
                  <a:srgbClr val="000099"/>
                </a:solidFill>
                <a:latin typeface="Arial" charset="0"/>
              </a:rPr>
              <a:t>we’ve made: Fewer </a:t>
            </a:r>
            <a:r>
              <a:rPr lang="en-US" sz="900" smtClean="0">
                <a:solidFill>
                  <a:srgbClr val="000099"/>
                </a:solidFill>
                <a:latin typeface="Arial" charset="0"/>
              </a:rPr>
              <a:t>required </a:t>
            </a:r>
            <a:r>
              <a:rPr lang="en-US" sz="900" smtClean="0">
                <a:solidFill>
                  <a:srgbClr val="000099"/>
                </a:solidFill>
                <a:latin typeface="Arial" charset="0"/>
              </a:rPr>
              <a:t>fields.</a:t>
            </a:r>
          </a:p>
          <a:p>
            <a:pPr>
              <a:spcBef>
                <a:spcPct val="0"/>
              </a:spcBef>
            </a:pPr>
            <a:r>
              <a:rPr lang="en-US" sz="900" smtClean="0">
                <a:solidFill>
                  <a:srgbClr val="000099"/>
                </a:solidFill>
                <a:latin typeface="Arial" charset="0"/>
              </a:rPr>
              <a:t>Working</a:t>
            </a:r>
            <a:r>
              <a:rPr lang="en-US" sz="900" baseline="0" smtClean="0">
                <a:solidFill>
                  <a:srgbClr val="000099"/>
                </a:solidFill>
                <a:latin typeface="Arial" charset="0"/>
              </a:rPr>
              <a:t> on: d</a:t>
            </a:r>
            <a:r>
              <a:rPr lang="en-US" sz="900" smtClean="0">
                <a:solidFill>
                  <a:srgbClr val="000099"/>
                </a:solidFill>
                <a:latin typeface="Arial" charset="0"/>
              </a:rPr>
              <a:t>isplay </a:t>
            </a:r>
            <a:r>
              <a:rPr lang="en-US" sz="900" dirty="0" smtClean="0">
                <a:solidFill>
                  <a:srgbClr val="000099"/>
                </a:solidFill>
                <a:latin typeface="Arial" charset="0"/>
              </a:rPr>
              <a:t>restricted to group items by default</a:t>
            </a:r>
          </a:p>
          <a:p>
            <a:pPr>
              <a:spcBef>
                <a:spcPct val="0"/>
              </a:spcBef>
            </a:pPr>
            <a:endParaRPr lang="en-US" sz="900" dirty="0" smtClean="0">
              <a:solidFill>
                <a:srgbClr val="000099"/>
              </a:solidFill>
              <a:latin typeface="Arial" charset="0"/>
            </a:endParaRPr>
          </a:p>
          <a:p>
            <a:pPr>
              <a:spcBef>
                <a:spcPct val="0"/>
              </a:spcBef>
            </a:pPr>
            <a:r>
              <a:rPr lang="en-US" sz="900" dirty="0" smtClean="0">
                <a:solidFill>
                  <a:srgbClr val="000099"/>
                </a:solidFill>
                <a:latin typeface="Arial" charset="0"/>
              </a:rPr>
              <a:t>New features: </a:t>
            </a:r>
          </a:p>
          <a:p>
            <a:pPr>
              <a:spcBef>
                <a:spcPct val="0"/>
              </a:spcBef>
            </a:pPr>
            <a:r>
              <a:rPr lang="en-US" sz="900" dirty="0" smtClean="0">
                <a:solidFill>
                  <a:srgbClr val="000099"/>
                </a:solidFill>
                <a:latin typeface="Arial" charset="0"/>
              </a:rPr>
              <a:t>automated account</a:t>
            </a:r>
            <a:r>
              <a:rPr lang="en-US" sz="900" baseline="0" dirty="0" smtClean="0">
                <a:solidFill>
                  <a:srgbClr val="000099"/>
                </a:solidFill>
                <a:latin typeface="Arial" charset="0"/>
              </a:rPr>
              <a:t> creation</a:t>
            </a:r>
            <a:endParaRPr lang="en-US" sz="900" dirty="0" smtClean="0">
              <a:solidFill>
                <a:srgbClr val="000099"/>
              </a:solidFill>
              <a:latin typeface="Arial" charset="0"/>
            </a:endParaRPr>
          </a:p>
          <a:p>
            <a:pPr>
              <a:spcBef>
                <a:spcPct val="0"/>
              </a:spcBef>
            </a:pPr>
            <a:r>
              <a:rPr lang="en-US" sz="900" dirty="0" smtClean="0">
                <a:solidFill>
                  <a:srgbClr val="000099"/>
                </a:solidFill>
                <a:latin typeface="Arial" charset="0"/>
              </a:rPr>
              <a:t>new workbook enabling User-defined fields, </a:t>
            </a:r>
          </a:p>
          <a:p>
            <a:pPr>
              <a:spcBef>
                <a:spcPct val="0"/>
              </a:spcBef>
            </a:pPr>
            <a:r>
              <a:rPr lang="en-US" sz="900" dirty="0" smtClean="0">
                <a:solidFill>
                  <a:srgbClr val="000099"/>
                </a:solidFill>
                <a:latin typeface="Arial" charset="0"/>
              </a:rPr>
              <a:t>Unique identification from provider, </a:t>
            </a:r>
          </a:p>
          <a:p>
            <a:pPr>
              <a:spcBef>
                <a:spcPct val="0"/>
              </a:spcBef>
            </a:pPr>
            <a:r>
              <a:rPr lang="en-US" sz="900" dirty="0" smtClean="0">
                <a:solidFill>
                  <a:srgbClr val="000099"/>
                </a:solidFill>
                <a:latin typeface="Arial" charset="0"/>
              </a:rPr>
              <a:t>Morphbank as an Image provider through services</a:t>
            </a:r>
          </a:p>
          <a:p>
            <a:pPr>
              <a:spcBef>
                <a:spcPct val="0"/>
              </a:spcBef>
            </a:pPr>
            <a:r>
              <a:rPr lang="en-US" sz="900" dirty="0" smtClean="0">
                <a:solidFill>
                  <a:srgbClr val="000099"/>
                </a:solidFill>
                <a:latin typeface="Arial" charset="0"/>
              </a:rPr>
              <a:t>Validation </a:t>
            </a:r>
            <a:r>
              <a:rPr lang="en-US" sz="900" smtClean="0">
                <a:solidFill>
                  <a:srgbClr val="000099"/>
                </a:solidFill>
                <a:latin typeface="Arial" charset="0"/>
              </a:rPr>
              <a:t>of </a:t>
            </a:r>
            <a:r>
              <a:rPr lang="en-US" sz="900" smtClean="0">
                <a:solidFill>
                  <a:srgbClr val="000099"/>
                </a:solidFill>
                <a:latin typeface="Arial" charset="0"/>
              </a:rPr>
              <a:t>workbooks</a:t>
            </a:r>
          </a:p>
          <a:p>
            <a:pPr lvl="1"/>
            <a:r>
              <a:rPr lang="en-US" sz="900" smtClean="0"/>
              <a:t>Several</a:t>
            </a:r>
            <a:r>
              <a:rPr lang="en-US" sz="900" baseline="0" smtClean="0"/>
              <a:t> methods exist to upload images to Morphbank. Some are suited for small data sets, others well suited to large data sets.</a:t>
            </a:r>
          </a:p>
          <a:p>
            <a:pPr lvl="1"/>
            <a:r>
              <a:rPr lang="en-US" sz="900" baseline="0" smtClean="0"/>
              <a:t>Our web services now provide users feedback on their data before ingestion. Once the dataset clears the validation process,</a:t>
            </a:r>
          </a:p>
          <a:p>
            <a:pPr lvl="1"/>
            <a:r>
              <a:rPr lang="en-US" sz="900" baseline="0" smtClean="0"/>
              <a:t>users send the excel workbooks to Morphbank for upload. http://services.morphbank.net/mb3/validateXls.jsp</a:t>
            </a:r>
          </a:p>
          <a:p>
            <a:pPr>
              <a:spcBef>
                <a:spcPct val="0"/>
              </a:spcBef>
            </a:pPr>
            <a:r>
              <a:rPr lang="en-US" sz="900" smtClean="0">
                <a:solidFill>
                  <a:srgbClr val="000099"/>
                </a:solidFill>
                <a:latin typeface="Arial" charset="0"/>
              </a:rPr>
              <a:t>Upload </a:t>
            </a:r>
            <a:r>
              <a:rPr lang="en-US" sz="900" dirty="0" smtClean="0">
                <a:solidFill>
                  <a:srgbClr val="000099"/>
                </a:solidFill>
                <a:latin typeface="Arial" charset="0"/>
              </a:rPr>
              <a:t>via the web (for system</a:t>
            </a:r>
            <a:r>
              <a:rPr lang="en-US" sz="900" baseline="0" dirty="0" smtClean="0">
                <a:solidFill>
                  <a:srgbClr val="000099"/>
                </a:solidFill>
                <a:latin typeface="Arial" charset="0"/>
              </a:rPr>
              <a:t> </a:t>
            </a:r>
            <a:r>
              <a:rPr lang="en-US" sz="900" smtClean="0">
                <a:solidFill>
                  <a:srgbClr val="000099"/>
                </a:solidFill>
                <a:latin typeface="Arial" charset="0"/>
              </a:rPr>
              <a:t>administrators).</a:t>
            </a:r>
          </a:p>
          <a:p>
            <a:pPr>
              <a:spcBef>
                <a:spcPct val="0"/>
              </a:spcBef>
            </a:pPr>
            <a:r>
              <a:rPr lang="en-US" sz="900" smtClean="0">
                <a:solidFill>
                  <a:srgbClr val="000099"/>
                </a:solidFill>
                <a:latin typeface="Arial" charset="0"/>
              </a:rPr>
              <a:t>Filtered </a:t>
            </a:r>
            <a:r>
              <a:rPr lang="en-US" sz="900" smtClean="0">
                <a:solidFill>
                  <a:srgbClr val="000099"/>
                </a:solidFill>
                <a:latin typeface="Arial" charset="0"/>
              </a:rPr>
              <a:t>PUSH</a:t>
            </a:r>
            <a:r>
              <a:rPr lang="en-US" sz="900" baseline="0" smtClean="0">
                <a:solidFill>
                  <a:srgbClr val="000099"/>
                </a:solidFill>
                <a:latin typeface="Arial" charset="0"/>
              </a:rPr>
              <a:t> to return annotations to providers.</a:t>
            </a:r>
            <a:endParaRPr lang="en-US" sz="900" dirty="0" smtClean="0">
              <a:solidFill>
                <a:srgbClr val="000099"/>
              </a:solidFill>
              <a:latin typeface="Arial" charset="0"/>
            </a:endParaRPr>
          </a:p>
          <a:p>
            <a:pPr>
              <a:spcBef>
                <a:spcPct val="0"/>
              </a:spcBef>
            </a:pPr>
            <a:r>
              <a:rPr lang="en-US" smtClean="0">
                <a:latin typeface="Arial" charset="0"/>
              </a:rPr>
              <a:t>Bulk</a:t>
            </a:r>
            <a:r>
              <a:rPr lang="en-US" baseline="0" smtClean="0">
                <a:latin typeface="Arial" charset="0"/>
              </a:rPr>
              <a:t> upload of images via morphbank user name and log in (instead of ftp).</a:t>
            </a:r>
          </a:p>
          <a:p>
            <a:pPr>
              <a:spcBef>
                <a:spcPct val="0"/>
              </a:spcBef>
            </a:pPr>
            <a:r>
              <a:rPr lang="en-US" baseline="0" smtClean="0">
                <a:latin typeface="Arial" charset="0"/>
              </a:rPr>
              <a:t>Upload from Specify into Morphbank via a plug in.</a:t>
            </a:r>
          </a:p>
          <a:p>
            <a:pPr>
              <a:spcBef>
                <a:spcPct val="0"/>
              </a:spcBef>
            </a:pPr>
            <a:endParaRPr lang="en-US" dirty="0" smtClean="0">
              <a:latin typeface="Arial" charset="0"/>
            </a:endParaRPr>
          </a:p>
          <a:p>
            <a:pPr>
              <a:spcBef>
                <a:spcPct val="0"/>
              </a:spcBef>
            </a:pPr>
            <a:endParaRPr 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24</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Integration</a:t>
            </a:r>
            <a:r>
              <a:rPr lang="en-US" baseline="0" dirty="0" smtClean="0">
                <a:latin typeface="Arial" charset="0"/>
              </a:rPr>
              <a:t> with iDigBio.</a:t>
            </a:r>
          </a:p>
          <a:p>
            <a:pPr>
              <a:spcBef>
                <a:spcPct val="0"/>
              </a:spcBef>
            </a:pPr>
            <a:endParaRPr lang="en-US" baseline="0" dirty="0" smtClean="0">
              <a:latin typeface="Arial" charset="0"/>
            </a:endParaRPr>
          </a:p>
          <a:p>
            <a:pPr>
              <a:spcBef>
                <a:spcPct val="0"/>
              </a:spcBef>
            </a:pPr>
            <a:r>
              <a:rPr lang="en-US" baseline="0" dirty="0" smtClean="0">
                <a:latin typeface="Arial" charset="0"/>
              </a:rPr>
              <a:t>With iDigBio as the primary repository for specimen data discovery, </a:t>
            </a:r>
          </a:p>
          <a:p>
            <a:pPr>
              <a:spcBef>
                <a:spcPct val="0"/>
              </a:spcBef>
            </a:pPr>
            <a:r>
              <a:rPr lang="en-US" baseline="0" dirty="0" smtClean="0">
                <a:latin typeface="Arial" charset="0"/>
              </a:rPr>
              <a:t>Morphbank is working on creating a local instance, a desk top version </a:t>
            </a:r>
          </a:p>
          <a:p>
            <a:pPr>
              <a:spcBef>
                <a:spcPct val="0"/>
              </a:spcBef>
            </a:pPr>
            <a:r>
              <a:rPr lang="en-US" baseline="0" dirty="0" smtClean="0">
                <a:latin typeface="Arial" charset="0"/>
              </a:rPr>
              <a:t>allowing an individual browsing iDigBio to import records and images </a:t>
            </a:r>
          </a:p>
          <a:p>
            <a:pPr>
              <a:spcBef>
                <a:spcPct val="0"/>
              </a:spcBef>
            </a:pPr>
            <a:r>
              <a:rPr lang="en-US" baseline="0" dirty="0" smtClean="0">
                <a:latin typeface="Arial" charset="0"/>
              </a:rPr>
              <a:t>from iDigBio into Morphbank.</a:t>
            </a:r>
          </a:p>
          <a:p>
            <a:pPr>
              <a:spcBef>
                <a:spcPct val="0"/>
              </a:spcBef>
            </a:pPr>
            <a:endParaRPr lang="en-US" baseline="0" dirty="0" smtClean="0">
              <a:latin typeface="Arial" charset="0"/>
            </a:endParaRPr>
          </a:p>
          <a:p>
            <a:pPr>
              <a:spcBef>
                <a:spcPct val="0"/>
              </a:spcBef>
            </a:pPr>
            <a:r>
              <a:rPr lang="en-US" baseline="0" dirty="0" smtClean="0">
                <a:latin typeface="Arial" charset="0"/>
              </a:rPr>
              <a:t>Updates and Annotations would be shared from iDigBio to Morphbank</a:t>
            </a:r>
          </a:p>
          <a:p>
            <a:pPr>
              <a:spcBef>
                <a:spcPct val="0"/>
              </a:spcBef>
            </a:pPr>
            <a:r>
              <a:rPr lang="en-US" baseline="0" dirty="0" smtClean="0">
                <a:latin typeface="Arial" charset="0"/>
              </a:rPr>
              <a:t>and vice-versa.</a:t>
            </a:r>
          </a:p>
          <a:p>
            <a:pPr>
              <a:spcBef>
                <a:spcPct val="0"/>
              </a:spcBef>
            </a:pPr>
            <a:endParaRPr lang="en-US" baseline="0" dirty="0" smtClean="0">
              <a:latin typeface="Arial" charset="0"/>
            </a:endParaRPr>
          </a:p>
          <a:p>
            <a:pPr>
              <a:spcBef>
                <a:spcPct val="0"/>
              </a:spcBef>
            </a:pPr>
            <a:r>
              <a:rPr lang="en-US" baseline="0" dirty="0" smtClean="0">
                <a:latin typeface="Arial" charset="0"/>
              </a:rPr>
              <a:t>Local records inside a desk top version of Morphbank could then be pushed to iDigBio.</a:t>
            </a:r>
          </a:p>
          <a:p>
            <a:pPr>
              <a:spcBef>
                <a:spcPct val="0"/>
              </a:spcBef>
            </a:pPr>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6FBAC8-1A89-40A2-A5FA-81A84F3B2B29}" type="slidenum">
              <a:rPr lang="en-US">
                <a:latin typeface="Arial" charset="0"/>
              </a:rPr>
              <a:pPr fontAlgn="base">
                <a:spcBef>
                  <a:spcPct val="0"/>
                </a:spcBef>
                <a:spcAft>
                  <a:spcPct val="0"/>
                </a:spcAft>
              </a:pPr>
              <a:t>25</a:t>
            </a:fld>
            <a:endParaRPr lang="en-US">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Integration</a:t>
            </a:r>
            <a:r>
              <a:rPr lang="en-US" baseline="0" dirty="0" smtClean="0">
                <a:latin typeface="Arial" charset="0"/>
              </a:rPr>
              <a:t> with iDigBio.</a:t>
            </a:r>
          </a:p>
          <a:p>
            <a:pPr>
              <a:spcBef>
                <a:spcPct val="0"/>
              </a:spcBef>
            </a:pPr>
            <a:endParaRPr lang="en-US" baseline="0" dirty="0" smtClean="0">
              <a:latin typeface="Arial" charset="0"/>
            </a:endParaRPr>
          </a:p>
          <a:p>
            <a:pPr>
              <a:spcBef>
                <a:spcPct val="0"/>
              </a:spcBef>
            </a:pPr>
            <a:r>
              <a:rPr lang="en-US" baseline="0" dirty="0" smtClean="0">
                <a:latin typeface="Arial" charset="0"/>
              </a:rPr>
              <a:t>With iDigBio as the primary repository for specimen data discovery, </a:t>
            </a:r>
          </a:p>
          <a:p>
            <a:pPr>
              <a:spcBef>
                <a:spcPct val="0"/>
              </a:spcBef>
            </a:pPr>
            <a:r>
              <a:rPr lang="en-US" baseline="0" dirty="0" smtClean="0">
                <a:latin typeface="Arial" charset="0"/>
              </a:rPr>
              <a:t>Morphbank is working on creating a local instance, a desk top version </a:t>
            </a:r>
          </a:p>
          <a:p>
            <a:pPr>
              <a:spcBef>
                <a:spcPct val="0"/>
              </a:spcBef>
            </a:pPr>
            <a:r>
              <a:rPr lang="en-US" baseline="0" dirty="0" smtClean="0">
                <a:latin typeface="Arial" charset="0"/>
              </a:rPr>
              <a:t>allowing an individual browsing iDigBio to import records and images </a:t>
            </a:r>
          </a:p>
          <a:p>
            <a:pPr>
              <a:spcBef>
                <a:spcPct val="0"/>
              </a:spcBef>
            </a:pPr>
            <a:r>
              <a:rPr lang="en-US" baseline="0" dirty="0" smtClean="0">
                <a:latin typeface="Arial" charset="0"/>
              </a:rPr>
              <a:t>from iDigBio into Morphbank.</a:t>
            </a:r>
          </a:p>
          <a:p>
            <a:pPr>
              <a:spcBef>
                <a:spcPct val="0"/>
              </a:spcBef>
            </a:pPr>
            <a:endParaRPr lang="en-US" baseline="0" dirty="0" smtClean="0">
              <a:latin typeface="Arial" charset="0"/>
            </a:endParaRPr>
          </a:p>
          <a:p>
            <a:pPr>
              <a:spcBef>
                <a:spcPct val="0"/>
              </a:spcBef>
            </a:pPr>
            <a:r>
              <a:rPr lang="en-US" baseline="0" dirty="0" smtClean="0">
                <a:latin typeface="Arial" charset="0"/>
              </a:rPr>
              <a:t>Updates and Annotations would be shared from iDigBio to Morphbank</a:t>
            </a:r>
          </a:p>
          <a:p>
            <a:pPr>
              <a:spcBef>
                <a:spcPct val="0"/>
              </a:spcBef>
            </a:pPr>
            <a:r>
              <a:rPr lang="en-US" baseline="0" dirty="0" smtClean="0">
                <a:latin typeface="Arial" charset="0"/>
              </a:rPr>
              <a:t>and vice-versa.</a:t>
            </a:r>
          </a:p>
          <a:p>
            <a:pPr>
              <a:spcBef>
                <a:spcPct val="0"/>
              </a:spcBef>
            </a:pPr>
            <a:endParaRPr lang="en-US" baseline="0" dirty="0" smtClean="0">
              <a:latin typeface="Arial" charset="0"/>
            </a:endParaRPr>
          </a:p>
          <a:p>
            <a:pPr>
              <a:spcBef>
                <a:spcPct val="0"/>
              </a:spcBef>
            </a:pPr>
            <a:r>
              <a:rPr lang="en-US" baseline="0" dirty="0" smtClean="0">
                <a:latin typeface="Arial" charset="0"/>
              </a:rPr>
              <a:t>Local records inside a desk top version of Morphbank could then be pushed to iDigBio.</a:t>
            </a:r>
          </a:p>
          <a:p>
            <a:pPr>
              <a:spcBef>
                <a:spcPct val="0"/>
              </a:spcBef>
            </a:pPr>
            <a:endParaRPr 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Persons highlighted in </a:t>
            </a:r>
            <a:r>
              <a:rPr lang="en-US" b="1" dirty="0" smtClean="0"/>
              <a:t>bold</a:t>
            </a:r>
            <a:r>
              <a:rPr lang="en-US" b="0" baseline="0" dirty="0" smtClean="0"/>
              <a:t> are currently active with Morphbank in 2012.</a:t>
            </a:r>
            <a:endParaRPr lang="en-US" dirty="0"/>
          </a:p>
        </p:txBody>
      </p:sp>
      <p:sp>
        <p:nvSpPr>
          <p:cNvPr id="4" name="Slide Number Placeholder 3"/>
          <p:cNvSpPr>
            <a:spLocks noGrp="1"/>
          </p:cNvSpPr>
          <p:nvPr>
            <p:ph type="sldNum" sz="quarter" idx="10"/>
          </p:nvPr>
        </p:nvSpPr>
        <p:spPr/>
        <p:txBody>
          <a:bodyPr/>
          <a:lstStyle/>
          <a:p>
            <a:fld id="{A26A1CD5-F97D-47AE-9145-E28EE6DC1306}"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talk focuses on what is possible once images and associated metadata are uploaded</a:t>
            </a:r>
            <a:r>
              <a:rPr lang="en-US" baseline="0" dirty="0" smtClean="0"/>
              <a:t> into Morphbank.</a:t>
            </a:r>
          </a:p>
          <a:p>
            <a:endParaRPr lang="en-US" baseline="0" dirty="0" smtClean="0"/>
          </a:p>
          <a:p>
            <a:r>
              <a:rPr lang="en-US" sz="2200" b="1" dirty="0" smtClean="0"/>
              <a:t>as of March 2012, over 352,000 images</a:t>
            </a:r>
          </a:p>
          <a:p>
            <a:pPr lvl="1"/>
            <a:r>
              <a:rPr lang="en-US" sz="2200" b="1" dirty="0" smtClean="0"/>
              <a:t>over 19,000 distinct taxa </a:t>
            </a:r>
          </a:p>
          <a:p>
            <a:pPr lvl="1"/>
            <a:r>
              <a:rPr lang="en-US" sz="2200" b="1" dirty="0" smtClean="0"/>
              <a:t>Animalia over 8,500 distinct taxa</a:t>
            </a:r>
          </a:p>
          <a:p>
            <a:pPr lvl="1"/>
            <a:r>
              <a:rPr lang="en-US" sz="2200" b="1" dirty="0" smtClean="0"/>
              <a:t>Plantae over 10,400 distinct taxa</a:t>
            </a:r>
          </a:p>
          <a:p>
            <a:pPr lvl="1"/>
            <a:r>
              <a:rPr lang="en-US" sz="2200" b="1" smtClean="0"/>
              <a:t>615+ </a:t>
            </a:r>
            <a:r>
              <a:rPr lang="en-US" sz="2200" b="1" dirty="0" smtClean="0"/>
              <a:t>members</a:t>
            </a:r>
          </a:p>
          <a:p>
            <a:pPr lvl="1"/>
            <a:r>
              <a:rPr lang="en-US" sz="2200" b="1" smtClean="0"/>
              <a:t>from </a:t>
            </a:r>
            <a:r>
              <a:rPr lang="en-US" sz="2200" b="1" smtClean="0"/>
              <a:t>more than 45 </a:t>
            </a:r>
            <a:r>
              <a:rPr lang="en-US" sz="2200" b="1" dirty="0" smtClean="0"/>
              <a:t>countries</a:t>
            </a:r>
          </a:p>
          <a:p>
            <a:endParaRPr lang="en-US" baseline="0" dirty="0" smtClean="0"/>
          </a:p>
          <a:p>
            <a:r>
              <a:rPr lang="en-US" dirty="0" smtClean="0"/>
              <a:t>Morphbank is in essence a</a:t>
            </a:r>
            <a:r>
              <a:rPr lang="en-US" baseline="0" dirty="0" smtClean="0"/>
              <a:t>n image repository with additional features to extend the usefulness of the images and metadata.</a:t>
            </a:r>
          </a:p>
          <a:p>
            <a:endParaRPr lang="en-US" baseline="0" dirty="0" smtClean="0"/>
          </a:p>
          <a:p>
            <a:r>
              <a:rPr lang="en-US" baseline="0" dirty="0" smtClean="0"/>
              <a:t>Morphbank started out as an ftp site in 1998 and was designed by a group of </a:t>
            </a:r>
            <a:r>
              <a:rPr lang="en-US" baseline="0" smtClean="0"/>
              <a:t>entomologists </a:t>
            </a:r>
            <a:r>
              <a:rPr lang="en-US" smtClean="0"/>
              <a:t>as </a:t>
            </a:r>
            <a:r>
              <a:rPr lang="en-US" dirty="0" smtClean="0"/>
              <a:t>collaborative effort to elucidate higher-level relationships in the parasitic-wasp superfamily</a:t>
            </a:r>
            <a:r>
              <a:rPr lang="en-US" baseline="0" dirty="0" smtClean="0"/>
              <a:t> </a:t>
            </a:r>
            <a:r>
              <a:rPr lang="en-US" dirty="0" smtClean="0"/>
              <a:t>Cynipoidea.</a:t>
            </a:r>
            <a:endParaRPr lang="en-US" baseline="0" dirty="0" smtClean="0"/>
          </a:p>
          <a:p>
            <a:endParaRPr lang="en-US" baseline="0" dirty="0" smtClean="0"/>
          </a:p>
          <a:p>
            <a:r>
              <a:rPr lang="en-US" baseline="0" dirty="0" smtClean="0"/>
              <a:t>Would-be contributors request an account via an automated account request system.</a:t>
            </a:r>
          </a:p>
          <a:p>
            <a:r>
              <a:rPr lang="en-US" baseline="0" dirty="0" smtClean="0"/>
              <a:t>With an account, users can begin uploading data and images and using the features discussed in this presentation.</a:t>
            </a:r>
          </a:p>
          <a:p>
            <a:endParaRPr lang="en-US" baseline="0" dirty="0" smtClean="0"/>
          </a:p>
          <a:p>
            <a:r>
              <a:rPr lang="en-US" baseline="0" dirty="0" smtClean="0"/>
              <a:t>Some of the most-used features of Morphbank are the collection software, annotation software and viewer.</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i="0" baseline="0" dirty="0" smtClean="0"/>
              <a:t>Users of Morphbank may also leave notes about images in the form of annotations.</a:t>
            </a:r>
          </a:p>
          <a:p>
            <a:r>
              <a:rPr lang="en-US" i="0" baseline="0" dirty="0" smtClean="0"/>
              <a:t>These comments may be related to the current identification of the object, or may</a:t>
            </a:r>
          </a:p>
          <a:p>
            <a:r>
              <a:rPr lang="en-US" i="0" baseline="0" dirty="0" smtClean="0"/>
              <a:t>be a general comment or perhaps an assertion about a morphological feature in a particular image.</a:t>
            </a:r>
          </a:p>
          <a:p>
            <a:r>
              <a:rPr lang="en-US" i="0" baseline="0" dirty="0" smtClean="0"/>
              <a:t>These annotations receive persistent URLs too and as such, can also be linked from a website</a:t>
            </a:r>
          </a:p>
          <a:p>
            <a:r>
              <a:rPr lang="en-US"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a:t>
            </a:r>
            <a:r>
              <a:rPr lang="en-US" i="0" baseline="0" smtClean="0"/>
              <a:t>tools</a:t>
            </a:r>
            <a:r>
              <a:rPr lang="en-US" i="0" baseline="0" smtClean="0"/>
              <a:t>. Once this is done, any annotations could then be shared with iDigBio</a:t>
            </a:r>
          </a:p>
          <a:p>
            <a:r>
              <a:rPr lang="en-US" i="0" baseline="0" smtClean="0"/>
              <a:t>for repatriation to the provider.</a:t>
            </a:r>
            <a:endParaRPr lang="en-US" i="0" baseline="0" dirty="0" smtClean="0"/>
          </a:p>
        </p:txBody>
      </p:sp>
      <p:sp>
        <p:nvSpPr>
          <p:cNvPr id="4" name="Slide Number Placeholder 3"/>
          <p:cNvSpPr>
            <a:spLocks noGrp="1"/>
          </p:cNvSpPr>
          <p:nvPr>
            <p:ph type="sldNum" sz="quarter" idx="10"/>
          </p:nvPr>
        </p:nvSpPr>
        <p:spPr/>
        <p:txBody>
          <a:bodyPr/>
          <a:lstStyle/>
          <a:p>
            <a:fld id="{4753F7BE-A5DC-4329-BEC5-3CCBD14A48D8}" type="slidenum">
              <a:rPr lang="en-US" smtClean="0"/>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t>One of the most</a:t>
            </a:r>
            <a:r>
              <a:rPr lang="en-US" b="1" baseline="0" dirty="0" smtClean="0"/>
              <a:t> used features of Morphbank, the collection.</a:t>
            </a:r>
          </a:p>
          <a:p>
            <a:r>
              <a:rPr lang="en-US" baseline="0" dirty="0" smtClean="0"/>
              <a:t>Users create them and a unique id is assigned to that collection.</a:t>
            </a:r>
          </a:p>
          <a:p>
            <a:r>
              <a:rPr lang="en-US" baseline="0" dirty="0" smtClean="0"/>
              <a:t>The URL can then be used, for example, in a paper to link the user reading the paper back to the collection in Morphbank to see more images and have the ability to make comments (i.e., annotations).</a:t>
            </a:r>
          </a:p>
          <a:p>
            <a:endParaRPr lang="en-US" baseline="0" dirty="0" smtClean="0"/>
          </a:p>
          <a:p>
            <a:r>
              <a:rPr lang="en-US" baseline="0" dirty="0" smtClean="0"/>
              <a:t>Images here include wasps, flies, carnivorous plants, polychaetes, cnidaria, diatoms, arachnids, cypriniform fish, and </a:t>
            </a:r>
            <a:r>
              <a:rPr lang="en-US" baseline="0" smtClean="0"/>
              <a:t>dinosaurs</a:t>
            </a:r>
            <a:r>
              <a:rPr lang="en-US" baseline="0" smtClean="0"/>
              <a:t>.</a:t>
            </a:r>
          </a:p>
          <a:p>
            <a:endParaRPr lang="en-US" baseline="0" smtClean="0"/>
          </a:p>
          <a:p>
            <a:r>
              <a:rPr lang="en-US" baseline="0" smtClean="0"/>
              <a:t>Click on the collection, or the hyperlink to see the collection inside Morphbank.</a:t>
            </a:r>
          </a:p>
          <a:p>
            <a:r>
              <a:rPr lang="en-US" baseline="0" smtClean="0"/>
              <a:t>Click the “I” icon to see metadata, click the image for access to a larger version of the image…</a:t>
            </a:r>
          </a:p>
        </p:txBody>
      </p:sp>
      <p:sp>
        <p:nvSpPr>
          <p:cNvPr id="4" name="Slide Number Placeholder 3"/>
          <p:cNvSpPr>
            <a:spLocks noGrp="1"/>
          </p:cNvSpPr>
          <p:nvPr>
            <p:ph type="sldNum" sz="quarter" idx="10"/>
          </p:nvPr>
        </p:nvSpPr>
        <p:spPr/>
        <p:txBody>
          <a:bodyPr/>
          <a:lstStyle/>
          <a:p>
            <a:pPr>
              <a:defRPr/>
            </a:pPr>
            <a:fld id="{88D58B39-C412-4672-AEFB-73F97A05E1A2}"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talk focuses on what is possible once images and associated metadata are uploaded</a:t>
            </a:r>
            <a:r>
              <a:rPr lang="en-US" baseline="0" dirty="0" smtClean="0"/>
              <a:t> into Morphbank.</a:t>
            </a:r>
          </a:p>
          <a:p>
            <a:endParaRPr lang="en-US" baseline="0" dirty="0" smtClean="0"/>
          </a:p>
          <a:p>
            <a:r>
              <a:rPr lang="en-US" baseline="0" dirty="0" smtClean="0"/>
              <a:t>Some of the most-used features of Morphbank are the collection software, annotation software and viewer.</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i="0" baseline="0" dirty="0" smtClean="0"/>
              <a:t>Users of Morphbank may also leave notes about images in the form of annotations.</a:t>
            </a:r>
          </a:p>
          <a:p>
            <a:r>
              <a:rPr lang="en-US" i="0" baseline="0" dirty="0" smtClean="0"/>
              <a:t>These comments may be related to the current identification of the object, or may</a:t>
            </a:r>
          </a:p>
          <a:p>
            <a:r>
              <a:rPr lang="en-US" i="0" baseline="0" dirty="0" smtClean="0"/>
              <a:t>be a general comment or perhaps an assertion about a morphological feature in a particular image.</a:t>
            </a:r>
          </a:p>
          <a:p>
            <a:r>
              <a:rPr lang="en-US" i="0" baseline="0" dirty="0" smtClean="0"/>
              <a:t>These annotations receive persistent URLs too and as such, can also be linked from a website</a:t>
            </a:r>
          </a:p>
          <a:p>
            <a:r>
              <a:rPr lang="en-US"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Image is: </a:t>
            </a:r>
            <a:r>
              <a:rPr lang="en-US" b="0" dirty="0" err="1" smtClean="0">
                <a:hlinkClick r:id="rId3" tooltip="Images of this Taxon"/>
              </a:rPr>
              <a:t>Oxydendrum</a:t>
            </a:r>
            <a:r>
              <a:rPr lang="en-US" b="0" dirty="0" smtClean="0">
                <a:hlinkClick r:id="rId3" tooltip="Images of this Taxon"/>
              </a:rPr>
              <a:t> </a:t>
            </a:r>
            <a:r>
              <a:rPr lang="en-US" b="0" dirty="0" err="1" smtClean="0">
                <a:hlinkClick r:id="rId3" tooltip="Images of this Taxon"/>
              </a:rPr>
              <a:t>arboreum</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http://www.morphbank.net/?id=496552</a:t>
            </a:r>
          </a:p>
          <a:p>
            <a:endParaRPr lang="en-US" i="0" baseline="0" dirty="0" smtClean="0"/>
          </a:p>
        </p:txBody>
      </p:sp>
      <p:sp>
        <p:nvSpPr>
          <p:cNvPr id="4" name="Slide Number Placeholder 3"/>
          <p:cNvSpPr>
            <a:spLocks noGrp="1"/>
          </p:cNvSpPr>
          <p:nvPr>
            <p:ph type="sldNum" sz="quarter" idx="10"/>
          </p:nvPr>
        </p:nvSpPr>
        <p:spPr/>
        <p:txBody>
          <a:bodyPr/>
          <a:lstStyle/>
          <a:p>
            <a:fld id="{4753F7BE-A5DC-4329-BEC5-3CCBD14A48D8}"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mtClean="0"/>
              <a:t>This </a:t>
            </a:r>
            <a:r>
              <a:rPr lang="en-US" dirty="0" smtClean="0"/>
              <a:t>talk focuses on what is possible once images and associated metadata are uploaded</a:t>
            </a:r>
            <a:r>
              <a:rPr lang="en-US" baseline="0" dirty="0" smtClean="0"/>
              <a:t> into Morphbank.</a:t>
            </a:r>
          </a:p>
          <a:p>
            <a:endParaRPr lang="en-US" baseline="0" smtClean="0"/>
          </a:p>
          <a:p>
            <a:r>
              <a:rPr lang="en-US" b="1" baseline="0" smtClean="0"/>
              <a:t>In this slide, we see just some of the places where images are linked back to Morphbank and places where</a:t>
            </a:r>
          </a:p>
          <a:p>
            <a:r>
              <a:rPr lang="en-US" b="1" baseline="0" smtClean="0"/>
              <a:t>Morphbank images are linked to.</a:t>
            </a:r>
          </a:p>
          <a:p>
            <a:endParaRPr lang="en-US" baseline="0" dirty="0" smtClean="0"/>
          </a:p>
          <a:p>
            <a:r>
              <a:rPr lang="en-US" baseline="0" dirty="0" smtClean="0"/>
              <a:t>Some of the most-used features of Morphbank are the collection software, annotation software and </a:t>
            </a:r>
            <a:r>
              <a:rPr lang="en-US" baseline="0" smtClean="0"/>
              <a:t>viewer</a:t>
            </a:r>
            <a:r>
              <a:rPr lang="en-US" baseline="0" smtClean="0"/>
              <a:t>.</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i="0" baseline="0" dirty="0" smtClean="0"/>
              <a:t>Users of Morphbank may also leave notes about images in the form of annotations.</a:t>
            </a:r>
          </a:p>
          <a:p>
            <a:r>
              <a:rPr lang="en-US" i="0" baseline="0" dirty="0" smtClean="0"/>
              <a:t>These comments may be related to the current identification of the object, or may</a:t>
            </a:r>
          </a:p>
          <a:p>
            <a:r>
              <a:rPr lang="en-US" i="0" baseline="0" dirty="0" smtClean="0"/>
              <a:t>be a general comment or perhaps an assertion about a morphological feature in a particular image.</a:t>
            </a:r>
          </a:p>
          <a:p>
            <a:r>
              <a:rPr lang="en-US" i="0" baseline="0" dirty="0" smtClean="0"/>
              <a:t>These annotations receive persistent URLs too and as such, can also be linked from a website</a:t>
            </a:r>
          </a:p>
          <a:p>
            <a:r>
              <a:rPr lang="en-US" i="0" baseline="0" dirty="0" smtClean="0"/>
              <a:t>or paper, back to Morphbank.</a:t>
            </a:r>
          </a:p>
          <a:p>
            <a:endParaRPr lang="en-US" i="0" baseline="0" dirty="0" smtClean="0"/>
          </a:p>
          <a:p>
            <a:r>
              <a:rPr lang="en-US" i="0" baseline="0" dirty="0" smtClean="0"/>
              <a:t>With the development of the iDigBio cloud-based database, Morphbank is working out</a:t>
            </a:r>
          </a:p>
          <a:p>
            <a:r>
              <a:rPr lang="en-US" i="0" baseline="0" dirty="0" smtClean="0"/>
              <a:t>plans to simplify upload to Morphbank via a DwC-A file and discussing the possibility of being able</a:t>
            </a:r>
          </a:p>
          <a:p>
            <a:r>
              <a:rPr lang="en-US" i="0" baseline="0" dirty="0" smtClean="0"/>
              <a:t>to download a selected dataset from iDigBio into Morphbank to use Morphbank features like the </a:t>
            </a:r>
          </a:p>
          <a:p>
            <a:r>
              <a:rPr lang="en-US" i="0" baseline="0" dirty="0" smtClean="0"/>
              <a:t>collection and annotation tools.</a:t>
            </a:r>
          </a:p>
          <a:p>
            <a:endParaRPr lang="en-US" i="0" baseline="0" dirty="0" smtClean="0"/>
          </a:p>
          <a:p>
            <a:r>
              <a:rPr lang="en-US" i="0" baseline="0" dirty="0" err="1" smtClean="0"/>
              <a:t>Graphium</a:t>
            </a:r>
            <a:r>
              <a:rPr lang="en-US" i="0" baseline="0" dirty="0" smtClean="0"/>
              <a:t> </a:t>
            </a:r>
            <a:r>
              <a:rPr lang="en-US" i="0" baseline="0" dirty="0" err="1" smtClean="0"/>
              <a:t>agamemnon</a:t>
            </a:r>
            <a:endParaRPr lang="en-US" i="0" baseline="0" dirty="0" smtClean="0"/>
          </a:p>
          <a:p>
            <a:r>
              <a:rPr lang="en-US" i="0" baseline="0" dirty="0" smtClean="0"/>
              <a:t>http://www.morphbank.net/?id=592558</a:t>
            </a:r>
          </a:p>
          <a:p>
            <a:r>
              <a:rPr lang="en-US" dirty="0" smtClean="0"/>
              <a:t>Please quote the following publication if you use the image: </a:t>
            </a:r>
            <a:r>
              <a:rPr lang="en-US" dirty="0" err="1" smtClean="0"/>
              <a:t>Simonsen</a:t>
            </a:r>
            <a:r>
              <a:rPr lang="en-US" dirty="0" smtClean="0"/>
              <a:t>, T. J., </a:t>
            </a:r>
            <a:r>
              <a:rPr lang="en-US" dirty="0" err="1" smtClean="0"/>
              <a:t>Zakharov</a:t>
            </a:r>
            <a:r>
              <a:rPr lang="en-US" dirty="0" smtClean="0"/>
              <a:t>, E. V., </a:t>
            </a:r>
            <a:r>
              <a:rPr lang="en-US" dirty="0" err="1" smtClean="0"/>
              <a:t>Djernaes</a:t>
            </a:r>
            <a:r>
              <a:rPr lang="en-US" dirty="0" smtClean="0"/>
              <a:t>, M., Cotton, A., Vane-Wright, R. I. &amp; </a:t>
            </a:r>
            <a:r>
              <a:rPr lang="en-US" dirty="0" err="1" smtClean="0"/>
              <a:t>Sperling</a:t>
            </a:r>
            <a:r>
              <a:rPr lang="en-US" dirty="0" smtClean="0"/>
              <a:t>, F. A. H. (2011). Phylogeny, host plant associations and divergence time of </a:t>
            </a:r>
            <a:r>
              <a:rPr lang="en-US" dirty="0" err="1" smtClean="0"/>
              <a:t>Papilioninae</a:t>
            </a:r>
            <a:r>
              <a:rPr lang="en-US" dirty="0" smtClean="0"/>
              <a:t> (Lepidoptera: </a:t>
            </a:r>
            <a:r>
              <a:rPr lang="en-US" dirty="0" err="1" smtClean="0"/>
              <a:t>Papilionidae</a:t>
            </a:r>
            <a:r>
              <a:rPr lang="en-US" dirty="0" smtClean="0"/>
              <a:t>) inferred from morphology and seven genes with special focus on the enigmatic genera </a:t>
            </a:r>
            <a:r>
              <a:rPr lang="en-US" dirty="0" err="1" smtClean="0"/>
              <a:t>Teinopalpus</a:t>
            </a:r>
            <a:r>
              <a:rPr lang="en-US" dirty="0" smtClean="0"/>
              <a:t> and </a:t>
            </a:r>
            <a:r>
              <a:rPr lang="en-US" dirty="0" err="1" smtClean="0"/>
              <a:t>Meandrusa</a:t>
            </a:r>
            <a:r>
              <a:rPr lang="en-US" dirty="0" smtClean="0"/>
              <a:t>. Cladistics. 27: pp. 113-137. </a:t>
            </a:r>
            <a:endParaRPr lang="en-US" i="0" baseline="0" dirty="0" smtClean="0"/>
          </a:p>
        </p:txBody>
      </p:sp>
      <p:sp>
        <p:nvSpPr>
          <p:cNvPr id="4" name="Slide Number Placeholder 3"/>
          <p:cNvSpPr>
            <a:spLocks noGrp="1"/>
          </p:cNvSpPr>
          <p:nvPr>
            <p:ph type="sldNum" sz="quarter" idx="10"/>
          </p:nvPr>
        </p:nvSpPr>
        <p:spPr/>
        <p:txBody>
          <a:bodyPr/>
          <a:lstStyle/>
          <a:p>
            <a:fld id="{4753F7BE-A5DC-4329-BEC5-3CCBD14A48D8}"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Images in Morphbank can be linked to hosted</a:t>
            </a:r>
            <a:r>
              <a:rPr lang="en-US" b="1" baseline="0" smtClean="0"/>
              <a:t> ontologies like those at bioportal to illustrate the terms in the hierarchical structure.</a:t>
            </a:r>
          </a:p>
          <a:p>
            <a:r>
              <a:rPr lang="en-US" baseline="0" smtClean="0"/>
              <a:t>The Cypriniform Tree of Life project (CToL) is an example…their Teolost Anatomy Ontology (TAO) is at BioPortal. </a:t>
            </a:r>
            <a:br>
              <a:rPr lang="en-US" baseline="0" smtClean="0"/>
            </a:br>
            <a:r>
              <a:rPr lang="en-US" baseline="0" smtClean="0"/>
              <a:t>Images in Morphbank link to the TAO ontology as illustrated in this slide</a:t>
            </a:r>
            <a:r>
              <a:rPr lang="en-US" baseline="0" smtClean="0"/>
              <a:t>.</a:t>
            </a:r>
          </a:p>
          <a:p>
            <a:endParaRPr lang="en-US" baseline="0" smtClean="0"/>
          </a:p>
          <a:p>
            <a:r>
              <a:rPr lang="en-US" baseline="0" smtClean="0"/>
              <a:t>Clicking on the image, or the hyperlink &gt; opens the record in Morphbank.</a:t>
            </a:r>
          </a:p>
          <a:p>
            <a:r>
              <a:rPr lang="en-US" baseline="0" smtClean="0"/>
              <a:t>Inside that record, there’s a link to the TAO Ontology related term in the hierarchy.</a:t>
            </a:r>
            <a:endParaRPr lang="en-US"/>
          </a:p>
        </p:txBody>
      </p:sp>
      <p:sp>
        <p:nvSpPr>
          <p:cNvPr id="4" name="Slide Number Placeholder 3"/>
          <p:cNvSpPr>
            <a:spLocks noGrp="1"/>
          </p:cNvSpPr>
          <p:nvPr>
            <p:ph type="sldNum" sz="quarter" idx="10"/>
          </p:nvPr>
        </p:nvSpPr>
        <p:spPr/>
        <p:txBody>
          <a:bodyPr/>
          <a:lstStyle/>
          <a:p>
            <a:pPr>
              <a:defRPr/>
            </a:pPr>
            <a:fld id="{88D58B39-C412-4672-AEFB-73F97A05E1A2}" type="slidenum">
              <a:rPr lang="en-US" smtClean="0"/>
              <a:pPr>
                <a:defRPr/>
              </a:pPr>
              <a:t>6</a:t>
            </a:fld>
            <a:endParaRPr lang="en-US"/>
          </a:p>
        </p:txBody>
      </p:sp>
    </p:spTree>
    <p:extLst>
      <p:ext uri="{BB962C8B-B14F-4D97-AF65-F5344CB8AC3E}">
        <p14:creationId xmlns:p14="http://schemas.microsoft.com/office/powerpoint/2010/main" val="297074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Images in Morphbank can be linked to hosted</a:t>
            </a:r>
            <a:r>
              <a:rPr lang="en-US" baseline="0" smtClean="0"/>
              <a:t> ontologies like those at bioportal to illustrate the terms in the hierarchical structure.</a:t>
            </a:r>
          </a:p>
          <a:p>
            <a:r>
              <a:rPr lang="en-US" baseline="0" smtClean="0"/>
              <a:t>The Cypriniform Tree of Life project (CToL) is an example…their Teolost Anatomy Ontology (TAO) is at BioPortal. </a:t>
            </a:r>
            <a:br>
              <a:rPr lang="en-US" baseline="0" smtClean="0"/>
            </a:br>
            <a:r>
              <a:rPr lang="en-US" baseline="0" smtClean="0"/>
              <a:t>Images in </a:t>
            </a:r>
            <a:r>
              <a:rPr lang="en-US" baseline="0" smtClean="0"/>
              <a:t>Morphbank link to the TAO ontology as illustrated in this slide.</a:t>
            </a:r>
          </a:p>
          <a:p>
            <a:endParaRPr lang="en-US" baseline="0" smtClean="0"/>
          </a:p>
          <a:p>
            <a:r>
              <a:rPr lang="en-US" baseline="0" smtClean="0"/>
              <a:t>Clicking on the image, or the hyperlink &gt; opens the record in Morphbank.</a:t>
            </a:r>
          </a:p>
          <a:p>
            <a:r>
              <a:rPr lang="en-US" baseline="0" smtClean="0"/>
              <a:t>Inside that record, there’s a link to the TAO Ontology related term in the hierarchy.</a:t>
            </a:r>
            <a:endParaRPr lang="en-US" smtClean="0"/>
          </a:p>
          <a:p>
            <a:endParaRPr lang="en-US"/>
          </a:p>
        </p:txBody>
      </p:sp>
      <p:sp>
        <p:nvSpPr>
          <p:cNvPr id="4" name="Slide Number Placeholder 3"/>
          <p:cNvSpPr>
            <a:spLocks noGrp="1"/>
          </p:cNvSpPr>
          <p:nvPr>
            <p:ph type="sldNum" sz="quarter" idx="10"/>
          </p:nvPr>
        </p:nvSpPr>
        <p:spPr/>
        <p:txBody>
          <a:bodyPr/>
          <a:lstStyle/>
          <a:p>
            <a:pPr>
              <a:defRPr/>
            </a:pPr>
            <a:fld id="{88D58B39-C412-4672-AEFB-73F97A05E1A2}" type="slidenum">
              <a:rPr lang="en-US" smtClean="0"/>
              <a:pPr>
                <a:defRPr/>
              </a:pPr>
              <a:t>7</a:t>
            </a:fld>
            <a:endParaRPr lang="en-US"/>
          </a:p>
        </p:txBody>
      </p:sp>
    </p:spTree>
    <p:extLst>
      <p:ext uri="{BB962C8B-B14F-4D97-AF65-F5344CB8AC3E}">
        <p14:creationId xmlns:p14="http://schemas.microsoft.com/office/powerpoint/2010/main" val="297074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http://www.morphbank.net/?id=65757 linked to CO1 (MW99550) at http://www.ncbi.nlm.nih.gov/nucleotide/AY557122 (genbank)</a:t>
            </a:r>
          </a:p>
          <a:p>
            <a:r>
              <a:rPr lang="en-US" dirty="0" smtClean="0"/>
              <a:t>genbank entry at http://www.ncbi.nlm.nih.gov/nucleotide/AY557122 is</a:t>
            </a:r>
            <a:r>
              <a:rPr lang="en-US" baseline="0" dirty="0" smtClean="0"/>
              <a:t> </a:t>
            </a:r>
            <a:r>
              <a:rPr lang="en-US" dirty="0" smtClean="0"/>
              <a:t>linked to http://morphbank.net/?id=65757</a:t>
            </a:r>
          </a:p>
          <a:p>
            <a:endParaRPr lang="en-US" baseline="0" dirty="0" smtClean="0"/>
          </a:p>
          <a:p>
            <a:r>
              <a:rPr lang="en-US" baseline="0" dirty="0" smtClean="0"/>
              <a:t>Morphbank contributors publishing image-illustrated scientific papers put images in Morphbank.</a:t>
            </a:r>
          </a:p>
          <a:p>
            <a:r>
              <a:rPr lang="en-US" baseline="0" dirty="0" smtClean="0"/>
              <a:t>Once uploaded, these images, and the specimen and view metadata all have persistent unique identifiers in</a:t>
            </a:r>
          </a:p>
          <a:p>
            <a:r>
              <a:rPr lang="en-US" baseline="0" dirty="0" smtClean="0"/>
              <a:t>the form of Morphbank URLs. The contributor controls who can see the images and when they can be</a:t>
            </a:r>
          </a:p>
          <a:p>
            <a:r>
              <a:rPr lang="en-US" baseline="0" dirty="0" smtClean="0"/>
              <a:t>seen by the public.</a:t>
            </a:r>
          </a:p>
          <a:p>
            <a:endParaRPr lang="en-US" baseline="0" dirty="0" smtClean="0"/>
          </a:p>
          <a:p>
            <a:r>
              <a:rPr lang="en-US" baseline="0" dirty="0" smtClean="0"/>
              <a:t>Morphbank objects (e.g., images, image records, specimen records, view records,…)</a:t>
            </a:r>
          </a:p>
          <a:p>
            <a:r>
              <a:rPr lang="en-US" baseline="0" dirty="0" smtClean="0"/>
              <a:t>can be grouped into unique </a:t>
            </a:r>
            <a:r>
              <a:rPr lang="en-US" i="1" baseline="0" dirty="0" smtClean="0"/>
              <a:t>albums</a:t>
            </a:r>
            <a:r>
              <a:rPr lang="en-US" i="0" baseline="0" dirty="0" smtClean="0"/>
              <a:t> (i.e. collections) made by any Morphbank account holder.</a:t>
            </a:r>
          </a:p>
          <a:p>
            <a:r>
              <a:rPr lang="en-US" i="0" baseline="0" dirty="0" smtClean="0"/>
              <a:t>These albums/collections also have persistent unique identifiers. Being able to create</a:t>
            </a:r>
          </a:p>
          <a:p>
            <a:r>
              <a:rPr lang="en-US" i="0" baseline="0" dirty="0" smtClean="0"/>
              <a:t>this collection makes it easy to put a single link in a published paper – that acts as a link</a:t>
            </a:r>
          </a:p>
          <a:p>
            <a:r>
              <a:rPr lang="en-US" i="0" baseline="0" dirty="0" smtClean="0"/>
              <a:t>to many objects in Morphbank.</a:t>
            </a:r>
          </a:p>
          <a:p>
            <a:endParaRPr lang="en-US" i="0" baseline="0" dirty="0" smtClean="0"/>
          </a:p>
          <a:p>
            <a:r>
              <a:rPr lang="en-US" i="0" baseline="0" dirty="0" smtClean="0"/>
              <a:t>Once a paper is published, or a website is created, a Morphbank contributor may add</a:t>
            </a:r>
          </a:p>
          <a:p>
            <a:r>
              <a:rPr lang="en-US" i="0" baseline="0" dirty="0" smtClean="0"/>
              <a:t>links from their Morphbank objects out to their published papers or websites.</a:t>
            </a:r>
          </a:p>
          <a:p>
            <a:endParaRPr lang="en-US" i="0" baseline="0" dirty="0" smtClean="0"/>
          </a:p>
          <a:p>
            <a:r>
              <a:rPr lang="en-US" b="1" i="0" baseline="0" dirty="0" smtClean="0"/>
              <a:t>In this slide, following the URLs, from a morphbank object to either</a:t>
            </a:r>
          </a:p>
          <a:p>
            <a:r>
              <a:rPr lang="en-US" b="1" i="0" baseline="0" dirty="0" smtClean="0"/>
              <a:t>the genbank links or link to the</a:t>
            </a:r>
          </a:p>
          <a:p>
            <a:r>
              <a:rPr lang="en-US" b="1" i="0" baseline="0" dirty="0" smtClean="0"/>
              <a:t>published paper relating to these images.</a:t>
            </a:r>
          </a:p>
        </p:txBody>
      </p:sp>
      <p:sp>
        <p:nvSpPr>
          <p:cNvPr id="4" name="Slide Number Placeholder 3"/>
          <p:cNvSpPr>
            <a:spLocks noGrp="1"/>
          </p:cNvSpPr>
          <p:nvPr>
            <p:ph type="sldNum" sz="quarter" idx="10"/>
          </p:nvPr>
        </p:nvSpPr>
        <p:spPr/>
        <p:txBody>
          <a:bodyPr/>
          <a:lstStyle/>
          <a:p>
            <a:fld id="{4753F7BE-A5DC-4329-BEC5-3CCBD14A48D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077200" cy="1470025"/>
          </a:xfrm>
        </p:spPr>
        <p:txBody>
          <a:bodyPr/>
          <a:lstStyle>
            <a:lvl1pPr>
              <a:defRPr baseline="0">
                <a:solidFill>
                  <a:schemeClr val="accent6">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B2846BBB-F44A-41BE-8D99-CA0F9EE372B7}" type="datetime1">
              <a:rPr lang="en-US" smtClean="0"/>
              <a:pPr/>
              <a:t>7/20/2012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C686A8-F407-4D4F-9796-7BAC269F068B}" type="slidenum">
              <a:rPr lang="en-US" smtClean="0"/>
              <a:pPr/>
              <a:t>‹#›</a:t>
            </a:fld>
            <a:endParaRPr lang="en-US"/>
          </a:p>
        </p:txBody>
      </p:sp>
      <p:pic>
        <p:nvPicPr>
          <p:cNvPr id="9" name="Picture 3" descr="C:\Users\Steve\Desktop\20111123203406!IDigBio_Logo_RGB.png"/>
          <p:cNvPicPr>
            <a:picLocks noChangeAspect="1" noChangeArrowheads="1"/>
          </p:cNvPicPr>
          <p:nvPr userDrawn="1"/>
        </p:nvPicPr>
        <p:blipFill>
          <a:blip r:embed="rId2" cstate="print"/>
          <a:srcRect/>
          <a:stretch>
            <a:fillRect/>
          </a:stretch>
        </p:blipFill>
        <p:spPr bwMode="auto">
          <a:xfrm>
            <a:off x="7258836" y="6350478"/>
            <a:ext cx="1232538" cy="381211"/>
          </a:xfrm>
          <a:prstGeom prst="rect">
            <a:avLst/>
          </a:prstGeom>
          <a:noFill/>
        </p:spPr>
      </p:pic>
      <p:pic>
        <p:nvPicPr>
          <p:cNvPr id="13314" name="Picture 2" descr="Image:180px-Mb_logo_with_box_and_http.jpg"/>
          <p:cNvPicPr>
            <a:picLocks noChangeAspect="1" noChangeArrowheads="1"/>
          </p:cNvPicPr>
          <p:nvPr userDrawn="1"/>
        </p:nvPicPr>
        <p:blipFill>
          <a:blip r:embed="rId3" cstate="print"/>
          <a:srcRect/>
          <a:stretch>
            <a:fillRect/>
          </a:stretch>
        </p:blipFill>
        <p:spPr bwMode="auto">
          <a:xfrm>
            <a:off x="6190886" y="6324600"/>
            <a:ext cx="1032387" cy="533400"/>
          </a:xfrm>
          <a:prstGeom prst="rect">
            <a:avLst/>
          </a:prstGeom>
          <a:noFill/>
        </p:spPr>
      </p:pic>
      <p:pic>
        <p:nvPicPr>
          <p:cNvPr id="11" name="Picture 7"/>
          <p:cNvPicPr preferRelativeResize="0">
            <a:picLocks noChangeAspect="1" noChangeArrowheads="1"/>
          </p:cNvPicPr>
          <p:nvPr userDrawn="1"/>
        </p:nvPicPr>
        <p:blipFill>
          <a:blip r:embed="rId4" cstate="print"/>
          <a:srcRect/>
          <a:stretch>
            <a:fillRect/>
          </a:stretch>
        </p:blipFill>
        <p:spPr bwMode="auto">
          <a:xfrm>
            <a:off x="8513348" y="6324212"/>
            <a:ext cx="471060" cy="44722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4B192-4183-47CD-86F8-ED402AD632EF}" type="datetime1">
              <a:rPr lang="en-US" smtClean="0"/>
              <a:pPr/>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97920-1B96-48EE-9ABF-902AEAF51F9A}" type="datetime1">
              <a:rPr lang="en-US" smtClean="0"/>
              <a:pPr/>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4F016-605F-456D-863B-385A574D78E1}" type="datetime1">
              <a:rPr lang="en-US" smtClean="0"/>
              <a:pPr/>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F85E126B-89AC-4B6F-805F-7E293C118EF6}" type="datetime1">
              <a:rPr lang="en-US" smtClean="0"/>
              <a:pPr/>
              <a:t>7/20/2012</a:t>
            </a:fld>
            <a:endParaRPr lang="en-US"/>
          </a:p>
        </p:txBody>
      </p:sp>
      <p:sp>
        <p:nvSpPr>
          <p:cNvPr id="8" name="Slide Number Placeholder 7"/>
          <p:cNvSpPr>
            <a:spLocks noGrp="1"/>
          </p:cNvSpPr>
          <p:nvPr>
            <p:ph type="sldNum" sz="quarter" idx="11"/>
          </p:nvPr>
        </p:nvSpPr>
        <p:spPr/>
        <p:txBody>
          <a:bodyPr/>
          <a:lstStyle/>
          <a:p>
            <a:fld id="{4ADDA4BC-5DE9-48F4-9325-93558579CA1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pic>
        <p:nvPicPr>
          <p:cNvPr id="10" name="Picture 3" descr="C:\Users\Steve\Desktop\20111123203406!IDigBio_Logo_RGB.png"/>
          <p:cNvPicPr>
            <a:picLocks noChangeAspect="1" noChangeArrowheads="1"/>
          </p:cNvPicPr>
          <p:nvPr userDrawn="1"/>
        </p:nvPicPr>
        <p:blipFill>
          <a:blip r:embed="rId2" cstate="print"/>
          <a:srcRect/>
          <a:stretch>
            <a:fillRect/>
          </a:stretch>
        </p:blipFill>
        <p:spPr bwMode="auto">
          <a:xfrm>
            <a:off x="7360914" y="6375861"/>
            <a:ext cx="1066800" cy="329950"/>
          </a:xfrm>
          <a:prstGeom prst="rect">
            <a:avLst/>
          </a:prstGeom>
          <a:noFill/>
        </p:spPr>
      </p:pic>
      <p:pic>
        <p:nvPicPr>
          <p:cNvPr id="11" name="Picture 2" descr="Image:180px-Mb_logo_with_box_and_http.jpg"/>
          <p:cNvPicPr>
            <a:picLocks noChangeAspect="1" noChangeArrowheads="1"/>
          </p:cNvPicPr>
          <p:nvPr userDrawn="1"/>
        </p:nvPicPr>
        <p:blipFill>
          <a:blip r:embed="rId3" cstate="print"/>
          <a:srcRect/>
          <a:stretch>
            <a:fillRect/>
          </a:stretch>
        </p:blipFill>
        <p:spPr bwMode="auto">
          <a:xfrm>
            <a:off x="6374028" y="6365755"/>
            <a:ext cx="928815" cy="479888"/>
          </a:xfrm>
          <a:prstGeom prst="rect">
            <a:avLst/>
          </a:prstGeom>
          <a:noFill/>
        </p:spPr>
      </p:pic>
      <p:pic>
        <p:nvPicPr>
          <p:cNvPr id="12" name="Picture 7"/>
          <p:cNvPicPr preferRelativeResize="0">
            <a:picLocks noChangeAspect="1" noChangeArrowheads="1"/>
          </p:cNvPicPr>
          <p:nvPr userDrawn="1"/>
        </p:nvPicPr>
        <p:blipFill>
          <a:blip r:embed="rId4" cstate="print"/>
          <a:srcRect/>
          <a:stretch>
            <a:fillRect/>
          </a:stretch>
        </p:blipFill>
        <p:spPr bwMode="auto">
          <a:xfrm>
            <a:off x="8520540" y="6324212"/>
            <a:ext cx="471060" cy="44722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77962"/>
            <a:ext cx="8229600" cy="4525963"/>
          </a:xfrm>
        </p:spPr>
        <p:txBody>
          <a:bodyPr>
            <a:normAutofit/>
          </a:bodyPr>
          <a:lstStyle>
            <a:lvl1pPr>
              <a:buFont typeface="Courier New" pitchFamily="49" charset="0"/>
              <a:buChar char="o"/>
              <a:defRPr sz="3200">
                <a:solidFill>
                  <a:schemeClr val="accent6">
                    <a:lumMod val="75000"/>
                  </a:schemeClr>
                </a:solidFill>
              </a:defRPr>
            </a:lvl1pPr>
            <a:lvl2pPr>
              <a:buFont typeface="Courier New" pitchFamily="49" charset="0"/>
              <a:buChar char="o"/>
              <a:defRPr sz="3200">
                <a:solidFill>
                  <a:schemeClr val="accent6">
                    <a:lumMod val="75000"/>
                  </a:schemeClr>
                </a:solidFill>
              </a:defRPr>
            </a:lvl2pPr>
            <a:lvl3pPr>
              <a:buFont typeface="Courier New" pitchFamily="49" charset="0"/>
              <a:buChar char="o"/>
              <a:defRPr sz="3200">
                <a:solidFill>
                  <a:schemeClr val="accent6">
                    <a:lumMod val="75000"/>
                  </a:schemeClr>
                </a:solidFill>
              </a:defRPr>
            </a:lvl3pPr>
            <a:lvl4pPr>
              <a:buFont typeface="Courier New" pitchFamily="49" charset="0"/>
              <a:buChar char="o"/>
              <a:defRPr sz="3200">
                <a:solidFill>
                  <a:schemeClr val="accent6">
                    <a:lumMod val="75000"/>
                  </a:schemeClr>
                </a:solidFill>
              </a:defRPr>
            </a:lvl4pPr>
            <a:lvl5pPr>
              <a:buFont typeface="Courier New" pitchFamily="49" charset="0"/>
              <a:buChar char="o"/>
              <a:defRPr sz="3200">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Image:180px-Mb_logo_with_box_and_http.jpg"/>
          <p:cNvPicPr>
            <a:picLocks noChangeAspect="1" noChangeArrowheads="1"/>
          </p:cNvPicPr>
          <p:nvPr userDrawn="1"/>
        </p:nvPicPr>
        <p:blipFill>
          <a:blip r:embed="rId2" cstate="print"/>
          <a:srcRect/>
          <a:stretch>
            <a:fillRect/>
          </a:stretch>
        </p:blipFill>
        <p:spPr bwMode="auto">
          <a:xfrm>
            <a:off x="585822" y="6316287"/>
            <a:ext cx="1032387" cy="533400"/>
          </a:xfrm>
          <a:prstGeom prst="rect">
            <a:avLst/>
          </a:prstGeom>
          <a:noFill/>
        </p:spPr>
      </p:pic>
      <p:pic>
        <p:nvPicPr>
          <p:cNvPr id="8" name="Picture 7"/>
          <p:cNvPicPr preferRelativeResize="0">
            <a:picLocks noChangeAspect="1" noChangeArrowheads="1"/>
          </p:cNvPicPr>
          <p:nvPr userDrawn="1"/>
        </p:nvPicPr>
        <p:blipFill>
          <a:blip r:embed="rId3" cstate="print"/>
          <a:srcRect/>
          <a:stretch>
            <a:fillRect/>
          </a:stretch>
        </p:blipFill>
        <p:spPr bwMode="auto">
          <a:xfrm>
            <a:off x="76200" y="6334574"/>
            <a:ext cx="471060" cy="447226"/>
          </a:xfrm>
          <a:prstGeom prst="rect">
            <a:avLst/>
          </a:prstGeom>
          <a:noFill/>
          <a:ln w="9525">
            <a:noFill/>
            <a:miter lim="800000"/>
            <a:headEnd/>
            <a:tailEnd/>
          </a:ln>
        </p:spPr>
      </p:pic>
      <p:pic>
        <p:nvPicPr>
          <p:cNvPr id="9" name="Picture 4"/>
          <p:cNvPicPr>
            <a:picLocks noChangeAspect="1" noChangeArrowheads="1"/>
          </p:cNvPicPr>
          <p:nvPr userDrawn="1"/>
        </p:nvPicPr>
        <p:blipFill>
          <a:blip r:embed="rId4" cstate="print"/>
          <a:srcRect/>
          <a:stretch>
            <a:fillRect/>
          </a:stretch>
        </p:blipFill>
        <p:spPr bwMode="auto">
          <a:xfrm>
            <a:off x="1665288" y="6307446"/>
            <a:ext cx="493712" cy="501650"/>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fld id="{E8C13DFB-EB54-4802-9716-884DF303E582}" type="datetime1">
              <a:rPr lang="en-US" smtClean="0"/>
              <a:pPr/>
              <a:t>7/20/2012</a:t>
            </a:fld>
            <a:endParaRPr lang="en-US"/>
          </a:p>
        </p:txBody>
      </p:sp>
      <p:sp>
        <p:nvSpPr>
          <p:cNvPr id="11" name="Slide Number Placeholder 10"/>
          <p:cNvSpPr>
            <a:spLocks noGrp="1"/>
          </p:cNvSpPr>
          <p:nvPr>
            <p:ph type="sldNum" sz="quarter" idx="11"/>
          </p:nvPr>
        </p:nvSpPr>
        <p:spPr>
          <a:xfrm>
            <a:off x="6935344" y="6479182"/>
            <a:ext cx="2133600" cy="365125"/>
          </a:xfrm>
        </p:spPr>
        <p:txBody>
          <a:bodyPr/>
          <a:lstStyle/>
          <a:p>
            <a:fld id="{45C686A8-F407-4D4F-9796-7BAC269F068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CDE73-95CB-4E83-9163-2FAAEB2F34FD}" type="datetime1">
              <a:rPr lang="en-US" smtClean="0"/>
              <a:pPr/>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D49476-FDB9-403F-BD27-97CBDAB34A6E}" type="datetime1">
              <a:rPr lang="en-US" smtClean="0"/>
              <a:pPr/>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2C218-00F2-46F5-9DC8-13B7023FAFA5}" type="datetime1">
              <a:rPr lang="en-US" smtClean="0"/>
              <a:pPr/>
              <a:t>7/20/2012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713C5D-B88E-4629-AF63-10DC4AE1D1F6}" type="datetime1">
              <a:rPr lang="en-US" smtClean="0"/>
              <a:pPr/>
              <a:t>7/20/2012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7D4D8-CDB9-4345-84AC-E28D280A7315}" type="datetime1">
              <a:rPr lang="en-US" smtClean="0"/>
              <a:pPr/>
              <a:t>7/20/2012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E67F0-ACBC-4053-B8DB-DE2BDE921903}" type="datetime1">
              <a:rPr lang="en-US" smtClean="0"/>
              <a:pPr/>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686A8-F407-4D4F-9796-7BAC269F06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76B3A-56CB-4C18-8EB5-A9F56A1DB5B7}" type="datetime1">
              <a:rPr lang="en-US" smtClean="0"/>
              <a:pPr/>
              <a:t>7/20/2012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686A8-F407-4D4F-9796-7BAC269F06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morphbank.net/65757"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nbn-resolving.de/urn:nbn:de:hbz:5n-02787"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www.morphbank.net/?id=464656"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www.mapress.com/zootaxa/2009/f/zt02157p033.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orphbank.net/?id=786176" TargetMode="External"/><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bioimages.vanderbilt.edu/ind-baskauf/20722"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hyperlink" Target="http://www.morphbank.net/?id=49655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data.gbif.org/occurrences/search.htm?c%5b0%5d.s=0&amp;c%5b0%5d.p=0&amp;c%5b0%5d.o=Passerina+cyanea&amp;c%5b1%5d.s=19&amp;c%5b1%5d.p=0&amp;c%5b1%5d.o=124.0W,10.0N,44.0W,50.0N&amp;c%5b2%5d.s=24&amp;c%5b2%5d.p=0&amp;c%5b2%5d.o=14140&amp;c%5b3%5d.s=37&amp;c%5b3%5d.p=0&amp;c%5b3%5d.o=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hyperlink" Target="http://www.morphbank.net/?id=793827"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www.morphbank.net/?id=496552"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www.morphbank.net/?id=49655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morphbank.net/?id=142528"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http://www.morphbank.net/?id=13990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hyperlink" Target="http://www.morphbank.net/?id=139904" TargetMode="External"/><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morphbank.net/791275" TargetMode="External"/><Relationship Id="rId5" Type="http://schemas.openxmlformats.org/officeDocument/2006/relationships/image" Target="../media/image39.png"/><Relationship Id="rId4" Type="http://schemas.openxmlformats.org/officeDocument/2006/relationships/hyperlink" Target="http://www.morphbank.net/58240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orphbank.net/?id=496552"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hyperlink" Target="http://services.morphbank.net/mb3/validateXls.js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morphbank.net/About/Contributor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morphbank.ne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morphbank.net/?id=796533"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www.morphbank.net/?id=592558" TargetMode="External"/><Relationship Id="rId3" Type="http://schemas.openxmlformats.org/officeDocument/2006/relationships/image" Target="../media/image8.gif"/><Relationship Id="rId7" Type="http://schemas.openxmlformats.org/officeDocument/2006/relationships/image" Target="../media/image11.gif"/><Relationship Id="rId12" Type="http://schemas.openxmlformats.org/officeDocument/2006/relationships/image" Target="../media/image16.jpe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jpeg"/><Relationship Id="rId11" Type="http://schemas.openxmlformats.org/officeDocument/2006/relationships/image" Target="../media/image15.gif"/><Relationship Id="rId5" Type="http://schemas.openxmlformats.org/officeDocument/2006/relationships/image" Target="../media/image10.png"/><Relationship Id="rId15" Type="http://schemas.openxmlformats.org/officeDocument/2006/relationships/image" Target="../media/image18.jpeg"/><Relationship Id="rId10" Type="http://schemas.openxmlformats.org/officeDocument/2006/relationships/image" Target="../media/image14.gif"/><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www.morphbank.net/?id=45981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hyperlink" Target="http://www.morphbank.net/?id=45981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www.morphbank.net/65757"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6">
              <a:lumMod val="40000"/>
              <a:lumOff val="60000"/>
            </a:schemeClr>
          </a:solidFill>
        </p:spPr>
        <p:txBody>
          <a:bodyPr/>
          <a:lstStyle/>
          <a:p>
            <a:r>
              <a:rPr lang="en-US" dirty="0" smtClean="0">
                <a:effectLst>
                  <a:reflection blurRad="6350" stA="55000" endA="300" endPos="45500" dir="5400000" sy="-100000" algn="bl" rotWithShape="0"/>
                </a:effectLst>
              </a:rPr>
              <a:t>Morphbank ~ a quick tour</a:t>
            </a:r>
            <a:endParaRPr lang="en-US" dirty="0">
              <a:effectLst>
                <a:reflection blurRad="6350" stA="55000" endA="300" endPos="45500" dir="5400000" sy="-100000" algn="bl" rotWithShape="0"/>
              </a:effectLst>
            </a:endParaRPr>
          </a:p>
        </p:txBody>
      </p:sp>
      <p:sp>
        <p:nvSpPr>
          <p:cNvPr id="3" name="Subtitle 2"/>
          <p:cNvSpPr>
            <a:spLocks noGrp="1"/>
          </p:cNvSpPr>
          <p:nvPr>
            <p:ph type="subTitle" idx="1"/>
          </p:nvPr>
        </p:nvSpPr>
        <p:spPr/>
        <p:txBody>
          <a:bodyPr>
            <a:normAutofit fontScale="92500" lnSpcReduction="10000"/>
          </a:bodyPr>
          <a:lstStyle/>
          <a:p>
            <a:r>
              <a:rPr lang="en-US" dirty="0" smtClean="0"/>
              <a:t>Botany 2012</a:t>
            </a:r>
          </a:p>
          <a:p>
            <a:r>
              <a:rPr lang="en-US" dirty="0" smtClean="0"/>
              <a:t>Columbus, OH</a:t>
            </a:r>
          </a:p>
          <a:p>
            <a:r>
              <a:rPr lang="en-US" dirty="0" smtClean="0"/>
              <a:t>Deborah Paul, iDigInfo</a:t>
            </a:r>
            <a:endParaRPr lang="en-US" dirty="0"/>
          </a:p>
        </p:txBody>
      </p:sp>
      <p:sp>
        <p:nvSpPr>
          <p:cNvPr id="7" name="Slide Number Placeholder 6"/>
          <p:cNvSpPr>
            <a:spLocks noGrp="1"/>
          </p:cNvSpPr>
          <p:nvPr>
            <p:ph type="sldNum" sz="quarter" idx="11"/>
          </p:nvPr>
        </p:nvSpPr>
        <p:spPr/>
        <p:txBody>
          <a:bodyPr/>
          <a:lstStyle/>
          <a:p>
            <a:fld id="{4ADDA4BC-5DE9-48F4-9325-93558579CA14}" type="slidenum">
              <a:rPr lang="en-US" smtClean="0"/>
              <a:pPr/>
              <a:t>0</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20000"/>
            </a:schemeClr>
          </a:solidFill>
          <a:ln>
            <a:gradFill>
              <a:gsLst>
                <a:gs pos="0">
                  <a:srgbClr val="8488C4">
                    <a:alpha val="0"/>
                  </a:srgbClr>
                </a:gs>
                <a:gs pos="53000">
                  <a:srgbClr val="D4DEFF"/>
                </a:gs>
                <a:gs pos="83000">
                  <a:srgbClr val="D4DEFF"/>
                </a:gs>
                <a:gs pos="100000">
                  <a:srgbClr val="96AB94"/>
                </a:gs>
              </a:gsLst>
              <a:lin ang="5400000" scaled="0"/>
            </a:gradFill>
          </a:ln>
        </p:spPr>
        <p:txBody>
          <a:bodyPr>
            <a:normAutofit/>
          </a:bodyPr>
          <a:lstStyle/>
          <a:p>
            <a:r>
              <a:rPr lang="en-US" dirty="0" smtClean="0"/>
              <a:t>linking to genbank</a:t>
            </a:r>
            <a:endParaRPr lang="en-US" dirty="0"/>
          </a:p>
        </p:txBody>
      </p:sp>
      <p:sp>
        <p:nvSpPr>
          <p:cNvPr id="4" name="Content Placeholder 3"/>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381000" y="1080448"/>
            <a:ext cx="7239000" cy="525330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 name="Picture 4"/>
          <p:cNvPicPr>
            <a:picLocks noChangeAspect="1" noChangeArrowheads="1"/>
          </p:cNvPicPr>
          <p:nvPr/>
        </p:nvPicPr>
        <p:blipFill>
          <a:blip r:embed="rId5" cstate="print"/>
          <a:srcRect t="12135"/>
          <a:stretch>
            <a:fillRect/>
          </a:stretch>
        </p:blipFill>
        <p:spPr bwMode="auto">
          <a:xfrm>
            <a:off x="76134" y="1078675"/>
            <a:ext cx="8991666" cy="569348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1"/>
          </p:nvPr>
        </p:nvSpPr>
        <p:spPr/>
        <p:txBody>
          <a:bodyPr/>
          <a:lstStyle/>
          <a:p>
            <a:fld id="{45C686A8-F407-4D4F-9796-7BAC269F068B}" type="slidenum">
              <a:rPr lang="en-US" smtClean="0"/>
              <a:pPr/>
              <a:t>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normAutofit/>
          </a:bodyPr>
          <a:lstStyle/>
          <a:p>
            <a:r>
              <a:rPr lang="en-US" dirty="0" smtClean="0"/>
              <a:t>linking to publications</a:t>
            </a:r>
            <a:endParaRPr lang="en-US" dirty="0"/>
          </a:p>
        </p:txBody>
      </p:sp>
      <p:sp>
        <p:nvSpPr>
          <p:cNvPr id="4" name="Content Placeholder 3"/>
          <p:cNvSpPr>
            <a:spLocks noGrp="1"/>
          </p:cNvSpPr>
          <p:nvPr>
            <p:ph idx="1"/>
          </p:nvPr>
        </p:nvSpPr>
        <p:spPr/>
        <p:txBody>
          <a:bodyPr/>
          <a:lstStyle/>
          <a:p>
            <a:endParaRPr lang="en-US" dirty="0"/>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533400" y="1143000"/>
            <a:ext cx="8521290" cy="4953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1"/>
          </p:nvPr>
        </p:nvSpPr>
        <p:spPr/>
        <p:txBody>
          <a:bodyPr/>
          <a:lstStyle/>
          <a:p>
            <a:fld id="{45C686A8-F407-4D4F-9796-7BAC269F068B}" type="slidenum">
              <a:rPr lang="en-US" smtClean="0"/>
              <a:pPr/>
              <a:t>10</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2"/>
          <p:cNvSpPr>
            <a:spLocks noGrp="1" noChangeArrowheads="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linking to publications</a:t>
            </a:r>
          </a:p>
        </p:txBody>
      </p:sp>
      <p:sp>
        <p:nvSpPr>
          <p:cNvPr id="6" name="Content Placeholder 5"/>
          <p:cNvSpPr>
            <a:spLocks noGrp="1"/>
          </p:cNvSpPr>
          <p:nvPr>
            <p:ph idx="1"/>
          </p:nvPr>
        </p:nvSpPr>
        <p:spPr/>
        <p:txBody>
          <a:bodyPr/>
          <a:lstStyle/>
          <a:p>
            <a:endParaRPr lang="en-US" dirty="0"/>
          </a:p>
        </p:txBody>
      </p:sp>
      <p:sp>
        <p:nvSpPr>
          <p:cNvPr id="10" name="Rectangle 9">
            <a:hlinkClick r:id="rId3"/>
          </p:cNvPr>
          <p:cNvSpPr/>
          <p:nvPr/>
        </p:nvSpPr>
        <p:spPr>
          <a:xfrm>
            <a:off x="713096" y="5742296"/>
            <a:ext cx="8098692" cy="584775"/>
          </a:xfrm>
          <a:prstGeom prst="rect">
            <a:avLst/>
          </a:prstGeom>
        </p:spPr>
        <p:txBody>
          <a:bodyPr wrap="none">
            <a:spAutoFit/>
          </a:bodyPr>
          <a:lstStyle/>
          <a:p>
            <a:r>
              <a:rPr lang="en-US" sz="3200" dirty="0" smtClean="0">
                <a:solidFill>
                  <a:schemeClr val="accent6">
                    <a:lumMod val="75000"/>
                  </a:schemeClr>
                </a:solidFill>
              </a:rPr>
              <a:t>http://www.morphbank.net/?id=464656</a:t>
            </a:r>
          </a:p>
        </p:txBody>
      </p:sp>
      <p:pic>
        <p:nvPicPr>
          <p:cNvPr id="1026" name="Picture 2">
            <a:hlinkClick r:id="rId4"/>
          </p:cNvPr>
          <p:cNvPicPr>
            <a:picLocks noChangeAspect="1" noChangeArrowheads="1"/>
          </p:cNvPicPr>
          <p:nvPr/>
        </p:nvPicPr>
        <p:blipFill>
          <a:blip r:embed="rId5" cstate="print"/>
          <a:srcRect/>
          <a:stretch>
            <a:fillRect/>
          </a:stretch>
        </p:blipFill>
        <p:spPr bwMode="auto">
          <a:xfrm>
            <a:off x="838200" y="1066800"/>
            <a:ext cx="7751763" cy="4676775"/>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45C686A8-F407-4D4F-9796-7BAC269F068B}" type="slidenum">
              <a:rPr lang="en-US" smtClean="0"/>
              <a:pPr/>
              <a:t>11</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2"/>
          <p:cNvSpPr>
            <a:spLocks noGrp="1" noChangeArrowheads="1"/>
          </p:cNvSpPr>
          <p:nvPr>
            <p:ph type="title"/>
          </p:nvPr>
        </p:nvSpPr>
        <p:spPr>
          <a:xfrm>
            <a:off x="381000" y="152400"/>
            <a:ext cx="8382000" cy="1143000"/>
          </a:xfrm>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normAutofit fontScale="90000"/>
          </a:bodyPr>
          <a:lstStyle/>
          <a:p>
            <a:r>
              <a:rPr lang="en-US" dirty="0" smtClean="0"/>
              <a:t>linking from Morphbank</a:t>
            </a:r>
            <a:br>
              <a:rPr lang="en-US" dirty="0" smtClean="0"/>
            </a:br>
            <a:r>
              <a:rPr lang="en-US" dirty="0" smtClean="0"/>
              <a:t>				 to provider website</a:t>
            </a:r>
          </a:p>
        </p:txBody>
      </p:sp>
      <p:sp>
        <p:nvSpPr>
          <p:cNvPr id="20" name="Content Placeholder 19"/>
          <p:cNvSpPr>
            <a:spLocks noGrp="1"/>
          </p:cNvSpPr>
          <p:nvPr>
            <p:ph idx="1"/>
          </p:nvPr>
        </p:nvSpPr>
        <p:spPr/>
        <p:txBody>
          <a:bodyPr/>
          <a:lstStyle/>
          <a:p>
            <a:endParaRPr lang="en-US" dirty="0"/>
          </a:p>
        </p:txBody>
      </p:sp>
      <p:sp>
        <p:nvSpPr>
          <p:cNvPr id="7" name="Content Placeholder 5"/>
          <p:cNvSpPr txBox="1">
            <a:spLocks/>
          </p:cNvSpPr>
          <p:nvPr/>
        </p:nvSpPr>
        <p:spPr>
          <a:xfrm>
            <a:off x="161925" y="3810000"/>
            <a:ext cx="4267200" cy="441325"/>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3200" b="0" u="none" strike="noStrike" kern="1200" cap="none" spc="0" normalizeH="0" baseline="0" noProof="0" dirty="0" smtClean="0">
                <a:ln>
                  <a:noFill/>
                </a:ln>
                <a:solidFill>
                  <a:schemeClr val="accent6">
                    <a:lumMod val="75000"/>
                  </a:schemeClr>
                </a:solidFill>
                <a:effectLst/>
                <a:uLnTx/>
                <a:uFillTx/>
                <a:latin typeface="+mj-lt"/>
                <a:ea typeface="+mn-ea"/>
                <a:cs typeface="+mn-cs"/>
              </a:rPr>
              <a:t>Lonicera fragrantissima</a:t>
            </a:r>
            <a:endParaRPr kumimoji="0" lang="en-US" sz="3200" b="0" u="none" strike="noStrike" kern="1200" cap="none" spc="0" normalizeH="0" baseline="0" noProof="0" dirty="0">
              <a:ln>
                <a:noFill/>
              </a:ln>
              <a:solidFill>
                <a:schemeClr val="accent6">
                  <a:lumMod val="75000"/>
                </a:schemeClr>
              </a:solidFill>
              <a:effectLst/>
              <a:uLnTx/>
              <a:uFillTx/>
              <a:latin typeface="+mj-lt"/>
              <a:ea typeface="+mn-ea"/>
              <a:cs typeface="+mn-cs"/>
            </a:endParaRPr>
          </a:p>
        </p:txBody>
      </p:sp>
      <p:sp>
        <p:nvSpPr>
          <p:cNvPr id="11" name="Content Placeholder 5"/>
          <p:cNvSpPr txBox="1">
            <a:spLocks/>
          </p:cNvSpPr>
          <p:nvPr/>
        </p:nvSpPr>
        <p:spPr>
          <a:xfrm>
            <a:off x="4724400" y="3886200"/>
            <a:ext cx="4267200" cy="441325"/>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None/>
              <a:tabLst/>
              <a:defRPr/>
            </a:pPr>
            <a:endParaRPr kumimoji="0" lang="en-US" sz="3200" b="0" i="1" u="none" strike="noStrike" kern="1200" cap="none" spc="0" normalizeH="0" baseline="0" noProof="0" dirty="0">
              <a:ln>
                <a:noFill/>
              </a:ln>
              <a:solidFill>
                <a:schemeClr val="accent6">
                  <a:lumMod val="75000"/>
                </a:schemeClr>
              </a:solidFill>
              <a:effectLst/>
              <a:uLnTx/>
              <a:uFillTx/>
              <a:latin typeface="+mn-lt"/>
              <a:ea typeface="+mn-ea"/>
              <a:cs typeface="+mn-cs"/>
            </a:endParaRPr>
          </a:p>
        </p:txBody>
      </p:sp>
      <p:pic>
        <p:nvPicPr>
          <p:cNvPr id="6146" name="Picture 2" descr="Morphbank biodiversity NSF FSU Florida State University Bioimages  Reflected light, macrophotography Live Fruit Lateral Unspecified Unspecified Steven J. Baskauf Mature    Tennessee Davidson Percy Warner Park, Nashville Vanderbilt University Dept. of Biological Sciences Plantae Tracheobionta Magnoliophyta Magnoliopsida Asteridae Dipsacales Caprifoliaceae Lonicera Lonicera fragrantissimaJanuary jasmine sweet breath-of-spring sweet breath of spring ">
            <a:hlinkClick r:id="rId3"/>
          </p:cNvPr>
          <p:cNvPicPr>
            <a:picLocks noChangeAspect="1" noChangeArrowheads="1"/>
          </p:cNvPicPr>
          <p:nvPr/>
        </p:nvPicPr>
        <p:blipFill>
          <a:blip r:embed="rId4" cstate="print"/>
          <a:srcRect t="21000" b="30000"/>
          <a:stretch>
            <a:fillRect/>
          </a:stretch>
        </p:blipFill>
        <p:spPr bwMode="auto">
          <a:xfrm>
            <a:off x="238125" y="914400"/>
            <a:ext cx="3810000" cy="2800350"/>
          </a:xfrm>
          <a:prstGeom prst="rect">
            <a:avLst/>
          </a:prstGeom>
          <a:noFill/>
          <a:ln w="15875">
            <a:solidFill>
              <a:schemeClr val="accent6">
                <a:lumMod val="75000"/>
                <a:alpha val="90000"/>
              </a:schemeClr>
            </a:solidFill>
          </a:ln>
          <a:effectLst>
            <a:outerShdw blurRad="50800" dist="38100" dir="2700000" algn="tl" rotWithShape="0">
              <a:prstClr val="black">
                <a:alpha val="40000"/>
              </a:prstClr>
            </a:outerShdw>
          </a:effectLst>
        </p:spPr>
      </p:pic>
      <p:sp>
        <p:nvSpPr>
          <p:cNvPr id="14" name="Content Placeholder 5"/>
          <p:cNvSpPr txBox="1">
            <a:spLocks/>
          </p:cNvSpPr>
          <p:nvPr/>
        </p:nvSpPr>
        <p:spPr>
          <a:xfrm>
            <a:off x="228600" y="3352800"/>
            <a:ext cx="4114800" cy="441325"/>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Courier New" pitchFamily="49" charset="0"/>
              <a:buNone/>
              <a:tabLst/>
              <a:defRPr/>
            </a:pPr>
            <a:r>
              <a:rPr lang="en-US" sz="3200" b="1" i="1" dirty="0" smtClean="0">
                <a:solidFill>
                  <a:schemeClr val="bg1">
                    <a:lumMod val="95000"/>
                  </a:schemeClr>
                </a:solidFill>
              </a:rPr>
              <a:t>http://www.morphbank.net/?id=786176</a:t>
            </a:r>
            <a:endParaRPr kumimoji="0" lang="en-US" sz="3200" b="1" i="1" u="none" strike="noStrike" kern="1200" cap="none" spc="0" normalizeH="0" baseline="0" noProof="0" dirty="0">
              <a:ln>
                <a:noFill/>
              </a:ln>
              <a:solidFill>
                <a:schemeClr val="bg1">
                  <a:lumMod val="95000"/>
                </a:schemeClr>
              </a:solidFill>
              <a:effectLst/>
              <a:uLnTx/>
              <a:uFillTx/>
              <a:latin typeface="+mn-lt"/>
              <a:ea typeface="+mn-ea"/>
              <a:cs typeface="+mn-cs"/>
            </a:endParaRPr>
          </a:p>
        </p:txBody>
      </p:sp>
      <p:pic>
        <p:nvPicPr>
          <p:cNvPr id="6150" name="Picture 6"/>
          <p:cNvPicPr>
            <a:picLocks noChangeAspect="1" noChangeArrowheads="1"/>
          </p:cNvPicPr>
          <p:nvPr/>
        </p:nvPicPr>
        <p:blipFill>
          <a:blip r:embed="rId5" cstate="print"/>
          <a:srcRect r="4550"/>
          <a:stretch>
            <a:fillRect/>
          </a:stretch>
        </p:blipFill>
        <p:spPr bwMode="auto">
          <a:xfrm>
            <a:off x="238125" y="4267200"/>
            <a:ext cx="3836588" cy="866775"/>
          </a:xfrm>
          <a:prstGeom prst="rect">
            <a:avLst/>
          </a:prstGeom>
          <a:noFill/>
          <a:ln w="15875">
            <a:solidFill>
              <a:schemeClr val="accent4">
                <a:lumMod val="75000"/>
                <a:alpha val="64000"/>
              </a:schemeClr>
            </a:solidFill>
            <a:miter lim="800000"/>
            <a:headEnd/>
            <a:tailEnd/>
          </a:ln>
          <a:effectLst>
            <a:outerShdw blurRad="50800" dist="38100" dir="2700000" algn="tl" rotWithShape="0">
              <a:prstClr val="black">
                <a:alpha val="40000"/>
              </a:prstClr>
            </a:outerShdw>
          </a:effectLst>
        </p:spPr>
      </p:pic>
      <p:pic>
        <p:nvPicPr>
          <p:cNvPr id="6151" name="Picture 7">
            <a:hlinkClick r:id="rId6"/>
          </p:cNvPr>
          <p:cNvPicPr>
            <a:picLocks noChangeAspect="1" noChangeArrowheads="1"/>
          </p:cNvPicPr>
          <p:nvPr/>
        </p:nvPicPr>
        <p:blipFill>
          <a:blip r:embed="rId7" cstate="print"/>
          <a:srcRect/>
          <a:stretch>
            <a:fillRect/>
          </a:stretch>
        </p:blipFill>
        <p:spPr bwMode="auto">
          <a:xfrm>
            <a:off x="4295775" y="1466850"/>
            <a:ext cx="4695825" cy="5086350"/>
          </a:xfrm>
          <a:prstGeom prst="rect">
            <a:avLst/>
          </a:prstGeom>
          <a:noFill/>
          <a:ln w="19050">
            <a:solidFill>
              <a:schemeClr val="accent6">
                <a:lumMod val="75000"/>
                <a:alpha val="77000"/>
              </a:schemeClr>
            </a:solidFill>
            <a:miter lim="800000"/>
            <a:headEnd/>
            <a:tailEnd/>
          </a:ln>
          <a:effectLst>
            <a:outerShdw blurRad="50800" dist="38100" dir="2700000" algn="tl" rotWithShape="0">
              <a:prstClr val="black">
                <a:alpha val="40000"/>
              </a:prstClr>
            </a:outerShdw>
          </a:effectLst>
        </p:spPr>
      </p:pic>
      <p:sp>
        <p:nvSpPr>
          <p:cNvPr id="12" name="Slide Number Placeholder 11"/>
          <p:cNvSpPr>
            <a:spLocks noGrp="1"/>
          </p:cNvSpPr>
          <p:nvPr>
            <p:ph type="sldNum" sz="quarter" idx="11"/>
          </p:nvPr>
        </p:nvSpPr>
        <p:spPr/>
        <p:txBody>
          <a:bodyPr/>
          <a:lstStyle/>
          <a:p>
            <a:fld id="{45C686A8-F407-4D4F-9796-7BAC269F068B}" type="slidenum">
              <a:rPr lang="en-US" smtClean="0"/>
              <a:pPr/>
              <a:t>12</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topics</a:t>
            </a:r>
            <a:endParaRPr lang="en-US" dirty="0"/>
          </a:p>
        </p:txBody>
      </p:sp>
      <p:sp>
        <p:nvSpPr>
          <p:cNvPr id="3" name="Content Placeholder 2"/>
          <p:cNvSpPr>
            <a:spLocks noGrp="1"/>
          </p:cNvSpPr>
          <p:nvPr>
            <p:ph idx="1"/>
          </p:nvPr>
        </p:nvSpPr>
        <p:spPr/>
        <p:txBody>
          <a:bodyPr>
            <a:normAutofit/>
          </a:bodyPr>
          <a:lstStyle/>
          <a:p>
            <a:r>
              <a:rPr lang="en-US" dirty="0" smtClean="0"/>
              <a:t>Morphbank overview</a:t>
            </a:r>
          </a:p>
          <a:p>
            <a:r>
              <a:rPr lang="en-US" dirty="0" smtClean="0"/>
              <a:t>linking data &amp; images</a:t>
            </a:r>
          </a:p>
          <a:p>
            <a:pPr lvl="1"/>
            <a:r>
              <a:rPr lang="en-US" dirty="0" smtClean="0"/>
              <a:t>from Morphbank</a:t>
            </a:r>
          </a:p>
          <a:p>
            <a:pPr lvl="1"/>
            <a:r>
              <a:rPr lang="en-US" dirty="0" smtClean="0"/>
              <a:t>to Morphbank</a:t>
            </a:r>
          </a:p>
          <a:p>
            <a:r>
              <a:rPr lang="en-US" dirty="0" smtClean="0"/>
              <a:t>annotations</a:t>
            </a:r>
          </a:p>
          <a:p>
            <a:r>
              <a:rPr lang="en-US" dirty="0" smtClean="0"/>
              <a:t>in progress</a:t>
            </a:r>
            <a:endParaRPr lang="en-US" dirty="0"/>
          </a:p>
        </p:txBody>
      </p:sp>
      <p:sp>
        <p:nvSpPr>
          <p:cNvPr id="8" name="Notched Right Arrow 7"/>
          <p:cNvSpPr/>
          <p:nvPr/>
        </p:nvSpPr>
        <p:spPr>
          <a:xfrm>
            <a:off x="4648200" y="2743200"/>
            <a:ext cx="1676400" cy="484632"/>
          </a:xfrm>
          <a:prstGeom prst="notchedRightArrow">
            <a:avLst/>
          </a:prstGeom>
          <a:gradFill flip="none" rotWithShape="1">
            <a:gsLst>
              <a:gs pos="0">
                <a:schemeClr val="bg1">
                  <a:lumMod val="95000"/>
                </a:schemeClr>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Morphbank biodiversity NSF FSU Florida State University 35-MM Slides James Ault Digital, available light No preparation Inflorescence in bud Location, tight shot Hermaphrodite Summer James Ault Adult North America  UNITED STATES   US National Arboretum, Washington, DC Chicago Botanic Garden Plantae Tracheobionta Magnoliophyta Magnoliopsida Dilleniidae Ericales Ericaceae Oxydendrum Oxydendrum arboreumsourwood ">
            <a:hlinkClick r:id="rId3"/>
          </p:cNvPr>
          <p:cNvPicPr>
            <a:picLocks noChangeAspect="1" noChangeArrowheads="1"/>
          </p:cNvPicPr>
          <p:nvPr/>
        </p:nvPicPr>
        <p:blipFill>
          <a:blip r:embed="rId4" cstate="print"/>
          <a:srcRect/>
          <a:stretch>
            <a:fillRect/>
          </a:stretch>
        </p:blipFill>
        <p:spPr bwMode="auto">
          <a:xfrm>
            <a:off x="6756400" y="152400"/>
            <a:ext cx="2235200" cy="3352800"/>
          </a:xfrm>
          <a:prstGeom prst="rect">
            <a:avLst/>
          </a:prstGeom>
          <a:noFill/>
          <a:ln w="12700">
            <a:solidFill>
              <a:schemeClr val="accent1">
                <a:lumMod val="75000"/>
                <a:alpha val="81000"/>
              </a:schemeClr>
            </a:solidFill>
            <a:prstDash val="solid"/>
          </a:ln>
          <a:effectLst>
            <a:outerShdw blurRad="50800" dist="38100" dir="2700000" algn="tl" rotWithShape="0">
              <a:prstClr val="black">
                <a:alpha val="40000"/>
              </a:prstClr>
            </a:outerShdw>
          </a:effectLst>
        </p:spPr>
      </p:pic>
      <p:sp>
        <p:nvSpPr>
          <p:cNvPr id="10" name="Notched Right Arrow 9"/>
          <p:cNvSpPr/>
          <p:nvPr/>
        </p:nvSpPr>
        <p:spPr>
          <a:xfrm rot="10800000">
            <a:off x="4114800" y="3276600"/>
            <a:ext cx="1676400" cy="484632"/>
          </a:xfrm>
          <a:prstGeom prst="notchedRightArrow">
            <a:avLst/>
          </a:prstGeom>
          <a:gradFill flip="none" rotWithShape="1">
            <a:gsLst>
              <a:gs pos="0">
                <a:schemeClr val="bg1"/>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1"/>
          </p:nvPr>
        </p:nvSpPr>
        <p:spPr/>
        <p:txBody>
          <a:bodyPr/>
          <a:lstStyle/>
          <a:p>
            <a:fld id="{45C686A8-F407-4D4F-9796-7BAC269F068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
                                            <p:txEl>
                                              <p:pRg st="1" end="1"/>
                                            </p:txEl>
                                          </p:spTgt>
                                        </p:tgtEl>
                                        <p:attrNameLst>
                                          <p:attrName>style.color</p:attrName>
                                        </p:attrNameLst>
                                      </p:cBhvr>
                                      <p:to>
                                        <p:clrVal>
                                          <a:schemeClr val="accent2"/>
                                        </p:clrVal>
                                      </p:to>
                                    </p:set>
                                    <p:set>
                                      <p:cBhvr>
                                        <p:cTn id="7" dur="500" autoRev="1" fill="hold"/>
                                        <p:tgtEl>
                                          <p:spTgt spid="3">
                                            <p:txEl>
                                              <p:pRg st="1" end="1"/>
                                            </p:txEl>
                                          </p:spTgt>
                                        </p:tgtEl>
                                        <p:attrNameLst>
                                          <p:attrName>fillcolor</p:attrName>
                                        </p:attrNameLst>
                                      </p:cBhvr>
                                      <p:to>
                                        <p:clrVal>
                                          <a:schemeClr val="accent2"/>
                                        </p:clrVal>
                                      </p:to>
                                    </p:set>
                                    <p:set>
                                      <p:cBhvr>
                                        <p:cTn id="8" dur="500" autoRev="1" fill="hold"/>
                                        <p:tgtEl>
                                          <p:spTgt spid="3">
                                            <p:txEl>
                                              <p:pRg st="1" end="1"/>
                                            </p:txEl>
                                          </p:spTgt>
                                        </p:tgtEl>
                                        <p:attrNameLst>
                                          <p:attrName>fill.type</p:attrName>
                                        </p:attrNameLst>
                                      </p:cBhvr>
                                      <p:to>
                                        <p:strVal val="solid"/>
                                      </p:to>
                                    </p:set>
                                  </p:childTnLst>
                                </p:cTn>
                              </p:par>
                              <p:par>
                                <p:cTn id="9" presetID="20" presetClass="emph" presetSubtype="0" fill="hold" nodeType="withEffect">
                                  <p:stCondLst>
                                    <p:cond delay="0"/>
                                  </p:stCondLst>
                                  <p:iterate type="lt">
                                    <p:tmPct val="10000"/>
                                  </p:iterate>
                                  <p:childTnLst>
                                    <p:set>
                                      <p:cBhvr override="childStyle">
                                        <p:cTn id="10" dur="500" autoRev="1" fill="hold"/>
                                        <p:tgtEl>
                                          <p:spTgt spid="3">
                                            <p:txEl>
                                              <p:pRg st="3" end="3"/>
                                            </p:txEl>
                                          </p:spTgt>
                                        </p:tgtEl>
                                        <p:attrNameLst>
                                          <p:attrName>style.color</p:attrName>
                                        </p:attrNameLst>
                                      </p:cBhvr>
                                      <p:to>
                                        <p:clrVal>
                                          <a:schemeClr val="accent2"/>
                                        </p:clrVal>
                                      </p:to>
                                    </p:set>
                                    <p:set>
                                      <p:cBhvr>
                                        <p:cTn id="11" dur="500" autoRev="1" fill="hold"/>
                                        <p:tgtEl>
                                          <p:spTgt spid="3">
                                            <p:txEl>
                                              <p:pRg st="3" end="3"/>
                                            </p:txEl>
                                          </p:spTgt>
                                        </p:tgtEl>
                                        <p:attrNameLst>
                                          <p:attrName>fillcolor</p:attrName>
                                        </p:attrNameLst>
                                      </p:cBhvr>
                                      <p:to>
                                        <p:clrVal>
                                          <a:schemeClr val="accent2"/>
                                        </p:clrVal>
                                      </p:to>
                                    </p:set>
                                    <p:set>
                                      <p:cBhvr>
                                        <p:cTn id="12" dur="500" autoRev="1"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081088" y="3505200"/>
            <a:ext cx="7589837" cy="3124200"/>
          </a:xfrm>
          <a:prstGeom prst="rect">
            <a:avLst/>
          </a:prstGeom>
          <a:noFill/>
          <a:ln w="9525">
            <a:solidFill>
              <a:schemeClr val="accent1">
                <a:lumMod val="75000"/>
              </a:schemeClr>
            </a:solidFill>
            <a:miter lim="800000"/>
            <a:headEnd/>
            <a:tailEnd/>
          </a:ln>
        </p:spPr>
      </p:pic>
      <p:sp>
        <p:nvSpPr>
          <p:cNvPr id="17414" name="Rectangle 2"/>
          <p:cNvSpPr>
            <a:spLocks noGrp="1" noChangeArrowheads="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linking from a paper</a:t>
            </a:r>
          </a:p>
        </p:txBody>
      </p:sp>
      <p:sp>
        <p:nvSpPr>
          <p:cNvPr id="11" name="Content Placeholder 10"/>
          <p:cNvSpPr>
            <a:spLocks noGrp="1"/>
          </p:cNvSpPr>
          <p:nvPr>
            <p:ph idx="1"/>
          </p:nvPr>
        </p:nvSpPr>
        <p:spPr>
          <a:xfrm>
            <a:off x="685800" y="1325562"/>
            <a:ext cx="8229600" cy="4525963"/>
          </a:xfrm>
        </p:spPr>
        <p:txBody>
          <a:bodyPr/>
          <a:lstStyle/>
          <a:p>
            <a:endParaRPr lang="en-US" dirty="0"/>
          </a:p>
        </p:txBody>
      </p:sp>
      <p:sp>
        <p:nvSpPr>
          <p:cNvPr id="10" name="Rectangle 9"/>
          <p:cNvSpPr/>
          <p:nvPr/>
        </p:nvSpPr>
        <p:spPr>
          <a:xfrm>
            <a:off x="1371600" y="5715000"/>
            <a:ext cx="4637808" cy="369332"/>
          </a:xfrm>
          <a:prstGeom prst="rect">
            <a:avLst/>
          </a:prstGeom>
        </p:spPr>
        <p:txBody>
          <a:bodyPr wrap="none">
            <a:spAutoFit/>
          </a:bodyPr>
          <a:lstStyle/>
          <a:p>
            <a:r>
              <a:rPr lang="en-US" dirty="0" smtClean="0">
                <a:solidFill>
                  <a:schemeClr val="accent2">
                    <a:lumMod val="50000"/>
                  </a:schemeClr>
                </a:solidFill>
              </a:rPr>
              <a:t>http://www.morphbank.net/?id=464656</a:t>
            </a:r>
          </a:p>
        </p:txBody>
      </p:sp>
      <p:pic>
        <p:nvPicPr>
          <p:cNvPr id="2050" name="Picture 2"/>
          <p:cNvPicPr>
            <a:picLocks noChangeAspect="1" noChangeArrowheads="1"/>
          </p:cNvPicPr>
          <p:nvPr/>
        </p:nvPicPr>
        <p:blipFill>
          <a:blip r:embed="rId4" cstate="print"/>
          <a:srcRect/>
          <a:stretch>
            <a:fillRect/>
          </a:stretch>
        </p:blipFill>
        <p:spPr bwMode="auto">
          <a:xfrm>
            <a:off x="457200" y="1143000"/>
            <a:ext cx="7208837" cy="2619375"/>
          </a:xfrm>
          <a:prstGeom prst="rect">
            <a:avLst/>
          </a:prstGeom>
          <a:noFill/>
          <a:ln w="9525">
            <a:solidFill>
              <a:schemeClr val="accent1">
                <a:lumMod val="75000"/>
              </a:schemeClr>
            </a:solidFill>
            <a:miter lim="800000"/>
            <a:headEnd/>
            <a:tailEnd/>
          </a:ln>
        </p:spPr>
      </p:pic>
      <p:sp>
        <p:nvSpPr>
          <p:cNvPr id="7" name="Rectangle 6"/>
          <p:cNvSpPr/>
          <p:nvPr/>
        </p:nvSpPr>
        <p:spPr>
          <a:xfrm>
            <a:off x="457200" y="1905000"/>
            <a:ext cx="6858000" cy="369332"/>
          </a:xfrm>
          <a:prstGeom prst="rect">
            <a:avLst/>
          </a:prstGeom>
        </p:spPr>
        <p:txBody>
          <a:bodyPr wrap="square">
            <a:spAutoFit/>
          </a:bodyPr>
          <a:lstStyle/>
          <a:p>
            <a:r>
              <a:rPr lang="en-US" dirty="0" smtClean="0">
                <a:solidFill>
                  <a:schemeClr val="accent2">
                    <a:lumMod val="75000"/>
                  </a:schemeClr>
                </a:solidFill>
              </a:rPr>
              <a:t>http://www.mapress.com/zootaxa/2009/f/zt02157p033.pdf</a:t>
            </a:r>
          </a:p>
        </p:txBody>
      </p:sp>
      <p:sp>
        <p:nvSpPr>
          <p:cNvPr id="12" name="Left-Right Arrow 11"/>
          <p:cNvSpPr/>
          <p:nvPr/>
        </p:nvSpPr>
        <p:spPr>
          <a:xfrm rot="2681170">
            <a:off x="1922264" y="4342001"/>
            <a:ext cx="1216152" cy="332232"/>
          </a:xfrm>
          <a:prstGeom prst="leftRightArrow">
            <a:avLst/>
          </a:prstGeom>
          <a:solidFill>
            <a:schemeClr val="accent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3" name="Slide Number Placeholder 12"/>
          <p:cNvSpPr>
            <a:spLocks noGrp="1"/>
          </p:cNvSpPr>
          <p:nvPr>
            <p:ph type="sldNum" sz="quarter" idx="11"/>
          </p:nvPr>
        </p:nvSpPr>
        <p:spPr/>
        <p:txBody>
          <a:bodyPr/>
          <a:lstStyle/>
          <a:p>
            <a:fld id="{45C686A8-F407-4D4F-9796-7BAC269F068B}" type="slidenum">
              <a:rPr lang="en-US" smtClean="0"/>
              <a:pPr/>
              <a:t>14</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p:txBody>
      </p:sp>
      <p:sp>
        <p:nvSpPr>
          <p:cNvPr id="7" name="Title 6"/>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57971" y="24709"/>
            <a:ext cx="8205029" cy="683329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1"/>
          </p:nvPr>
        </p:nvSpPr>
        <p:spPr/>
        <p:txBody>
          <a:bodyPr/>
          <a:lstStyle/>
          <a:p>
            <a:fld id="{45C686A8-F407-4D4F-9796-7BAC269F068B}" type="slidenum">
              <a:rPr lang="en-US" smtClean="0"/>
              <a:pPr/>
              <a:t>15</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p:txBody>
      </p:sp>
      <p:sp>
        <p:nvSpPr>
          <p:cNvPr id="2" name="Title 1"/>
          <p:cNvSpPr>
            <a:spLocks noGrp="1"/>
          </p:cNvSpPr>
          <p:nvPr>
            <p:ph type="title"/>
          </p:nvPr>
        </p:nvSpPr>
        <p:spPr/>
        <p:txBody>
          <a:bodyPr/>
          <a:lstStyle/>
          <a:p>
            <a:endParaRPr lang="en-US" dirty="0"/>
          </a:p>
        </p:txBody>
      </p:sp>
      <p:pic>
        <p:nvPicPr>
          <p:cNvPr id="4101" name="Picture 5">
            <a:hlinkClick r:id="rId3"/>
          </p:cNvPr>
          <p:cNvPicPr>
            <a:picLocks noChangeAspect="1" noChangeArrowheads="1"/>
          </p:cNvPicPr>
          <p:nvPr/>
        </p:nvPicPr>
        <p:blipFill>
          <a:blip r:embed="rId4" cstate="print"/>
          <a:srcRect/>
          <a:stretch>
            <a:fillRect/>
          </a:stretch>
        </p:blipFill>
        <p:spPr bwMode="auto">
          <a:xfrm>
            <a:off x="76200" y="73184"/>
            <a:ext cx="8991600" cy="1755616"/>
          </a:xfrm>
          <a:prstGeom prst="rect">
            <a:avLst/>
          </a:prstGeom>
          <a:noFill/>
          <a:ln w="9525">
            <a:noFill/>
            <a:miter lim="800000"/>
            <a:headEnd/>
            <a:tailEnd/>
          </a:ln>
        </p:spPr>
      </p:pic>
      <p:pic>
        <p:nvPicPr>
          <p:cNvPr id="4102" name="Picture 6">
            <a:hlinkClick r:id="rId5"/>
          </p:cNvPr>
          <p:cNvPicPr>
            <a:picLocks noChangeAspect="1" noChangeArrowheads="1"/>
          </p:cNvPicPr>
          <p:nvPr/>
        </p:nvPicPr>
        <p:blipFill>
          <a:blip r:embed="rId6" cstate="print"/>
          <a:srcRect/>
          <a:stretch>
            <a:fillRect/>
          </a:stretch>
        </p:blipFill>
        <p:spPr bwMode="auto">
          <a:xfrm>
            <a:off x="600075" y="1981200"/>
            <a:ext cx="7827963" cy="471487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45C686A8-F407-4D4F-9796-7BAC269F068B}" type="slidenum">
              <a:rPr lang="en-US" smtClean="0"/>
              <a:pPr/>
              <a:t>16</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3216"/>
            <a:ext cx="8229600" cy="1143000"/>
          </a:xfrm>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linking from a key</a:t>
            </a:r>
            <a:endParaRPr lang="en-US" dirty="0"/>
          </a:p>
        </p:txBody>
      </p:sp>
      <p:sp>
        <p:nvSpPr>
          <p:cNvPr id="12" name="Content Placeholder 11"/>
          <p:cNvSpPr>
            <a:spLocks noGrp="1"/>
          </p:cNvSpPr>
          <p:nvPr>
            <p:ph idx="1"/>
          </p:nvPr>
        </p:nvSpPr>
        <p:spPr/>
        <p:txBody>
          <a:bodyPr/>
          <a:lstStyle/>
          <a:p>
            <a:endParaRPr lang="en-US" dirty="0"/>
          </a:p>
        </p:txBody>
      </p:sp>
      <p:pic>
        <p:nvPicPr>
          <p:cNvPr id="29699" name="Picture 4"/>
          <p:cNvPicPr>
            <a:picLocks noChangeAspect="1" noChangeArrowheads="1"/>
          </p:cNvPicPr>
          <p:nvPr/>
        </p:nvPicPr>
        <p:blipFill>
          <a:blip r:embed="rId3" cstate="print"/>
          <a:srcRect/>
          <a:stretch>
            <a:fillRect/>
          </a:stretch>
        </p:blipFill>
        <p:spPr bwMode="auto">
          <a:xfrm>
            <a:off x="1684338" y="6280150"/>
            <a:ext cx="493712" cy="501650"/>
          </a:xfrm>
          <a:prstGeom prst="rect">
            <a:avLst/>
          </a:prstGeom>
          <a:noFill/>
          <a:ln w="9525">
            <a:noFill/>
            <a:miter lim="800000"/>
            <a:headEnd/>
            <a:tailEnd/>
          </a:ln>
        </p:spPr>
      </p:pic>
      <p:pic>
        <p:nvPicPr>
          <p:cNvPr id="29701" name="Picture 10"/>
          <p:cNvPicPr>
            <a:picLocks noChangeAspect="1" noChangeArrowheads="1"/>
          </p:cNvPicPr>
          <p:nvPr/>
        </p:nvPicPr>
        <p:blipFill>
          <a:blip r:embed="rId4" cstate="print"/>
          <a:srcRect/>
          <a:stretch>
            <a:fillRect/>
          </a:stretch>
        </p:blipFill>
        <p:spPr bwMode="auto">
          <a:xfrm>
            <a:off x="507582" y="974394"/>
            <a:ext cx="8179217" cy="5334000"/>
          </a:xfrm>
          <a:prstGeom prst="rect">
            <a:avLst/>
          </a:prstGeom>
          <a:noFill/>
          <a:ln w="9525">
            <a:solidFill>
              <a:schemeClr val="tx1"/>
            </a:solidFill>
            <a:miter lim="800000"/>
            <a:headEnd/>
            <a:tailEnd/>
          </a:ln>
        </p:spPr>
      </p:pic>
      <p:sp>
        <p:nvSpPr>
          <p:cNvPr id="29702" name="Rectangle 13"/>
          <p:cNvSpPr>
            <a:spLocks noChangeArrowheads="1"/>
          </p:cNvSpPr>
          <p:nvPr/>
        </p:nvSpPr>
        <p:spPr bwMode="auto">
          <a:xfrm>
            <a:off x="6248400" y="5881688"/>
            <a:ext cx="2143125" cy="214312"/>
          </a:xfrm>
          <a:prstGeom prst="rect">
            <a:avLst/>
          </a:prstGeom>
          <a:noFill/>
          <a:ln w="9525">
            <a:noFill/>
            <a:miter lim="800000"/>
            <a:headEnd/>
            <a:tailEnd/>
          </a:ln>
        </p:spPr>
        <p:txBody>
          <a:bodyPr wrap="none">
            <a:spAutoFit/>
          </a:bodyPr>
          <a:lstStyle/>
          <a:p>
            <a:r>
              <a:rPr lang="en-US" sz="800" b="1">
                <a:solidFill>
                  <a:srgbClr val="000000"/>
                </a:solidFill>
                <a:latin typeface="Lucida Grande"/>
              </a:rPr>
              <a:t>E. Grissell, M. E. Schauff &amp; Mike Gates</a:t>
            </a:r>
            <a:endParaRPr lang="en-US" sz="1300" b="1">
              <a:solidFill>
                <a:srgbClr val="000000"/>
              </a:solidFill>
              <a:latin typeface="Lucida Grande"/>
            </a:endParaRPr>
          </a:p>
        </p:txBody>
      </p:sp>
      <p:sp>
        <p:nvSpPr>
          <p:cNvPr id="29703" name="Text Box 14"/>
          <p:cNvSpPr txBox="1">
            <a:spLocks noChangeArrowheads="1"/>
          </p:cNvSpPr>
          <p:nvPr/>
        </p:nvSpPr>
        <p:spPr bwMode="auto">
          <a:xfrm>
            <a:off x="6156325" y="5622925"/>
            <a:ext cx="184150" cy="457200"/>
          </a:xfrm>
          <a:prstGeom prst="rect">
            <a:avLst/>
          </a:prstGeom>
          <a:noFill/>
          <a:ln w="9525">
            <a:noFill/>
            <a:miter lim="800000"/>
            <a:headEnd/>
            <a:tailEnd/>
          </a:ln>
        </p:spPr>
        <p:txBody>
          <a:bodyPr wrap="none">
            <a:spAutoFit/>
          </a:bodyPr>
          <a:lstStyle/>
          <a:p>
            <a:endParaRPr lang="en-US"/>
          </a:p>
        </p:txBody>
      </p:sp>
      <p:sp>
        <p:nvSpPr>
          <p:cNvPr id="29704" name="Text Box 15"/>
          <p:cNvSpPr txBox="1">
            <a:spLocks noChangeArrowheads="1"/>
          </p:cNvSpPr>
          <p:nvPr/>
        </p:nvSpPr>
        <p:spPr bwMode="auto">
          <a:xfrm>
            <a:off x="2743200" y="6383338"/>
            <a:ext cx="4637808" cy="369332"/>
          </a:xfrm>
          <a:prstGeom prst="rect">
            <a:avLst/>
          </a:prstGeom>
          <a:noFill/>
          <a:ln w="9525">
            <a:noFill/>
            <a:miter lim="800000"/>
            <a:headEnd/>
            <a:tailEnd/>
          </a:ln>
        </p:spPr>
        <p:txBody>
          <a:bodyPr wrap="none">
            <a:spAutoFit/>
          </a:bodyPr>
          <a:lstStyle/>
          <a:p>
            <a:r>
              <a:rPr lang="en-US" dirty="0">
                <a:solidFill>
                  <a:schemeClr val="accent6">
                    <a:lumMod val="75000"/>
                  </a:schemeClr>
                </a:solidFill>
              </a:rPr>
              <a:t>http://www.morphbank.net/?</a:t>
            </a:r>
            <a:r>
              <a:rPr lang="en-US" dirty="0" smtClean="0">
                <a:solidFill>
                  <a:schemeClr val="accent6">
                    <a:lumMod val="75000"/>
                  </a:schemeClr>
                </a:solidFill>
              </a:rPr>
              <a:t>id=111266</a:t>
            </a:r>
            <a:endParaRPr lang="en-US" dirty="0">
              <a:solidFill>
                <a:schemeClr val="accent6">
                  <a:lumMod val="75000"/>
                </a:schemeClr>
              </a:solidFill>
            </a:endParaRPr>
          </a:p>
        </p:txBody>
      </p:sp>
      <p:pic>
        <p:nvPicPr>
          <p:cNvPr id="29705" name="Picture 16" descr="sel.jpg                                                        0005D4CCtickles                        BF57A695:"/>
          <p:cNvPicPr>
            <a:picLocks noChangeAspect="1" noChangeArrowheads="1"/>
          </p:cNvPicPr>
          <p:nvPr/>
        </p:nvPicPr>
        <p:blipFill>
          <a:blip r:embed="rId5" cstate="print"/>
          <a:srcRect/>
          <a:stretch>
            <a:fillRect/>
          </a:stretch>
        </p:blipFill>
        <p:spPr bwMode="auto">
          <a:xfrm>
            <a:off x="5995988" y="1752600"/>
            <a:ext cx="2881312" cy="2895600"/>
          </a:xfrm>
          <a:prstGeom prst="rect">
            <a:avLst/>
          </a:prstGeom>
          <a:noFill/>
          <a:ln w="9525">
            <a:noFill/>
            <a:miter lim="800000"/>
            <a:headEnd/>
            <a:tailEnd/>
          </a:ln>
        </p:spPr>
      </p:pic>
      <p:sp>
        <p:nvSpPr>
          <p:cNvPr id="29706" name="AutoShape 17"/>
          <p:cNvSpPr>
            <a:spLocks noChangeArrowheads="1"/>
          </p:cNvSpPr>
          <p:nvPr/>
        </p:nvSpPr>
        <p:spPr bwMode="auto">
          <a:xfrm>
            <a:off x="1752600" y="4724400"/>
            <a:ext cx="5867400" cy="838200"/>
          </a:xfrm>
          <a:prstGeom prst="curvedUpArrow">
            <a:avLst>
              <a:gd name="adj1" fmla="val 140000"/>
              <a:gd name="adj2" fmla="val 280000"/>
              <a:gd name="adj3" fmla="val 31819"/>
            </a:avLst>
          </a:prstGeom>
          <a:solidFill>
            <a:schemeClr val="accent1"/>
          </a:solidFill>
          <a:ln w="9525">
            <a:solidFill>
              <a:schemeClr val="tx1"/>
            </a:solidFill>
            <a:miter lim="800000"/>
            <a:headEnd/>
            <a:tailEnd/>
          </a:ln>
        </p:spPr>
        <p:txBody>
          <a:bodyPr wrap="none" anchor="ctr"/>
          <a:lstStyle/>
          <a:p>
            <a:endParaRPr lang="en-US"/>
          </a:p>
        </p:txBody>
      </p:sp>
      <p:sp>
        <p:nvSpPr>
          <p:cNvPr id="14" name="Slide Number Placeholder 13"/>
          <p:cNvSpPr>
            <a:spLocks noGrp="1"/>
          </p:cNvSpPr>
          <p:nvPr>
            <p:ph type="sldNum" sz="quarter" idx="11"/>
          </p:nvPr>
        </p:nvSpPr>
        <p:spPr/>
        <p:txBody>
          <a:bodyPr/>
          <a:lstStyle/>
          <a:p>
            <a:fld id="{45C686A8-F407-4D4F-9796-7BAC269F068B}" type="slidenum">
              <a:rPr lang="en-US" smtClean="0"/>
              <a:pPr/>
              <a:t>17</a:t>
            </a:fld>
            <a:endParaRPr lang="en-US"/>
          </a:p>
        </p:txBody>
      </p:sp>
    </p:spTree>
  </p:cSld>
  <p:clrMapOvr>
    <a:masterClrMapping/>
  </p:clrMapOvr>
  <p:transition advTm="3100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topics</a:t>
            </a:r>
            <a:endParaRPr lang="en-US" dirty="0"/>
          </a:p>
        </p:txBody>
      </p:sp>
      <p:sp>
        <p:nvSpPr>
          <p:cNvPr id="3" name="Content Placeholder 2"/>
          <p:cNvSpPr>
            <a:spLocks noGrp="1"/>
          </p:cNvSpPr>
          <p:nvPr>
            <p:ph idx="1"/>
          </p:nvPr>
        </p:nvSpPr>
        <p:spPr/>
        <p:txBody>
          <a:bodyPr>
            <a:normAutofit/>
          </a:bodyPr>
          <a:lstStyle/>
          <a:p>
            <a:r>
              <a:rPr lang="en-US" dirty="0" smtClean="0"/>
              <a:t>morphbank overview</a:t>
            </a:r>
          </a:p>
          <a:p>
            <a:r>
              <a:rPr lang="en-US" dirty="0" smtClean="0"/>
              <a:t>linking data &amp; images</a:t>
            </a:r>
          </a:p>
          <a:p>
            <a:pPr lvl="1"/>
            <a:r>
              <a:rPr lang="en-US" dirty="0" smtClean="0"/>
              <a:t>from morphbank</a:t>
            </a:r>
          </a:p>
          <a:p>
            <a:pPr lvl="1"/>
            <a:r>
              <a:rPr lang="en-US" dirty="0" smtClean="0"/>
              <a:t>to morphbank</a:t>
            </a:r>
          </a:p>
          <a:p>
            <a:r>
              <a:rPr lang="en-US" dirty="0" smtClean="0"/>
              <a:t>annotations</a:t>
            </a:r>
          </a:p>
          <a:p>
            <a:r>
              <a:rPr lang="en-US" dirty="0" smtClean="0"/>
              <a:t>in progress</a:t>
            </a:r>
            <a:endParaRPr lang="en-US" dirty="0"/>
          </a:p>
        </p:txBody>
      </p:sp>
      <p:sp>
        <p:nvSpPr>
          <p:cNvPr id="7" name="Notched Right Arrow 6"/>
          <p:cNvSpPr/>
          <p:nvPr/>
        </p:nvSpPr>
        <p:spPr>
          <a:xfrm>
            <a:off x="4648200" y="2743200"/>
            <a:ext cx="1676400" cy="484632"/>
          </a:xfrm>
          <a:prstGeom prst="notchedRightArrow">
            <a:avLst/>
          </a:prstGeom>
          <a:gradFill flip="none" rotWithShape="1">
            <a:gsLst>
              <a:gs pos="0">
                <a:schemeClr val="bg1">
                  <a:lumMod val="95000"/>
                </a:schemeClr>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Morphbank biodiversity NSF FSU Florida State University 35-MM Slides James Ault Digital, available light No preparation Inflorescence in bud Location, tight shot Hermaphrodite Summer James Ault Adult North America  UNITED STATES   US National Arboretum, Washington, DC Chicago Botanic Garden Plantae Tracheobionta Magnoliophyta Magnoliopsida Dilleniidae Ericales Ericaceae Oxydendrum Oxydendrum arboreumsourwood ">
            <a:hlinkClick r:id="rId3"/>
          </p:cNvPr>
          <p:cNvPicPr>
            <a:picLocks noChangeAspect="1" noChangeArrowheads="1"/>
          </p:cNvPicPr>
          <p:nvPr/>
        </p:nvPicPr>
        <p:blipFill>
          <a:blip r:embed="rId4" cstate="print"/>
          <a:srcRect/>
          <a:stretch>
            <a:fillRect/>
          </a:stretch>
        </p:blipFill>
        <p:spPr bwMode="auto">
          <a:xfrm>
            <a:off x="6756400" y="152400"/>
            <a:ext cx="2235200" cy="3352800"/>
          </a:xfrm>
          <a:prstGeom prst="rect">
            <a:avLst/>
          </a:prstGeom>
          <a:noFill/>
          <a:ln w="12700">
            <a:solidFill>
              <a:schemeClr val="accent1">
                <a:lumMod val="75000"/>
                <a:alpha val="81000"/>
              </a:schemeClr>
            </a:solidFill>
            <a:prstDash val="solid"/>
          </a:ln>
          <a:effectLst>
            <a:outerShdw blurRad="50800" dist="38100" dir="2700000" algn="tl" rotWithShape="0">
              <a:prstClr val="black">
                <a:alpha val="40000"/>
              </a:prstClr>
            </a:outerShdw>
          </a:effectLst>
        </p:spPr>
      </p:pic>
      <p:sp>
        <p:nvSpPr>
          <p:cNvPr id="9" name="Notched Right Arrow 8"/>
          <p:cNvSpPr/>
          <p:nvPr/>
        </p:nvSpPr>
        <p:spPr>
          <a:xfrm rot="10800000">
            <a:off x="4114800" y="3276600"/>
            <a:ext cx="1676400" cy="484632"/>
          </a:xfrm>
          <a:prstGeom prst="notchedRightArrow">
            <a:avLst/>
          </a:prstGeom>
          <a:gradFill flip="none" rotWithShape="1">
            <a:gsLst>
              <a:gs pos="0">
                <a:schemeClr val="bg1"/>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1"/>
          </p:nvPr>
        </p:nvSpPr>
        <p:spPr/>
        <p:txBody>
          <a:bodyPr/>
          <a:lstStyle/>
          <a:p>
            <a:fld id="{45C686A8-F407-4D4F-9796-7BAC269F068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
                                            <p:txEl>
                                              <p:pRg st="4" end="4"/>
                                            </p:txEl>
                                          </p:spTgt>
                                        </p:tgtEl>
                                        <p:attrNameLst>
                                          <p:attrName>style.color</p:attrName>
                                        </p:attrNameLst>
                                      </p:cBhvr>
                                      <p:to>
                                        <p:clrVal>
                                          <a:schemeClr val="accent2"/>
                                        </p:clrVal>
                                      </p:to>
                                    </p:set>
                                    <p:set>
                                      <p:cBhvr>
                                        <p:cTn id="7" dur="500" autoRev="1" fill="hold"/>
                                        <p:tgtEl>
                                          <p:spTgt spid="3">
                                            <p:txEl>
                                              <p:pRg st="4" end="4"/>
                                            </p:txEl>
                                          </p:spTgt>
                                        </p:tgtEl>
                                        <p:attrNameLst>
                                          <p:attrName>fillcolor</p:attrName>
                                        </p:attrNameLst>
                                      </p:cBhvr>
                                      <p:to>
                                        <p:clrVal>
                                          <a:schemeClr val="accent2"/>
                                        </p:clrVal>
                                      </p:to>
                                    </p:set>
                                    <p:set>
                                      <p:cBhvr>
                                        <p:cTn id="8" dur="500" autoRev="1"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smtClean="0"/>
              <a:t>topics</a:t>
            </a:r>
            <a:endParaRPr lang="en-US" dirty="0"/>
          </a:p>
        </p:txBody>
      </p:sp>
      <p:sp>
        <p:nvSpPr>
          <p:cNvPr id="3" name="Content Placeholder 2"/>
          <p:cNvSpPr>
            <a:spLocks noGrp="1"/>
          </p:cNvSpPr>
          <p:nvPr>
            <p:ph idx="1"/>
          </p:nvPr>
        </p:nvSpPr>
        <p:spPr/>
        <p:txBody>
          <a:bodyPr>
            <a:normAutofit/>
          </a:bodyPr>
          <a:lstStyle/>
          <a:p>
            <a:r>
              <a:rPr lang="en-US" smtClean="0"/>
              <a:t>Morphbank overview</a:t>
            </a:r>
          </a:p>
          <a:p>
            <a:r>
              <a:rPr lang="en-US" smtClean="0"/>
              <a:t>linking data &amp; images</a:t>
            </a:r>
          </a:p>
          <a:p>
            <a:pPr lvl="1"/>
            <a:r>
              <a:rPr lang="en-US" smtClean="0"/>
              <a:t>from Morphbank</a:t>
            </a:r>
          </a:p>
          <a:p>
            <a:pPr lvl="1"/>
            <a:r>
              <a:rPr lang="en-US" smtClean="0"/>
              <a:t>to Morphbank</a:t>
            </a:r>
          </a:p>
          <a:p>
            <a:r>
              <a:rPr lang="en-US" smtClean="0"/>
              <a:t>annotations</a:t>
            </a:r>
          </a:p>
          <a:p>
            <a:r>
              <a:rPr lang="en-US" smtClean="0"/>
              <a:t>in progress</a:t>
            </a:r>
            <a:endParaRPr lang="en-US" dirty="0"/>
          </a:p>
        </p:txBody>
      </p:sp>
      <p:sp>
        <p:nvSpPr>
          <p:cNvPr id="7" name="Notched Right Arrow 6"/>
          <p:cNvSpPr/>
          <p:nvPr/>
        </p:nvSpPr>
        <p:spPr>
          <a:xfrm>
            <a:off x="4648200" y="2743200"/>
            <a:ext cx="1676400" cy="484632"/>
          </a:xfrm>
          <a:prstGeom prst="notchedRightArrow">
            <a:avLst/>
          </a:prstGeom>
          <a:gradFill flip="none" rotWithShape="1">
            <a:gsLst>
              <a:gs pos="0">
                <a:schemeClr val="bg1">
                  <a:lumMod val="95000"/>
                </a:schemeClr>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Morphbank biodiversity NSF FSU Florida State University 35-MM Slides James Ault Digital, available light No preparation Inflorescence in bud Location, tight shot Hermaphrodite Summer James Ault Adult North America  UNITED STATES   US National Arboretum, Washington, DC Chicago Botanic Garden Plantae Tracheobionta Magnoliophyta Magnoliopsida Dilleniidae Ericales Ericaceae Oxydendrum Oxydendrum arboreumsourwood ">
            <a:hlinkClick r:id="rId3"/>
          </p:cNvPr>
          <p:cNvPicPr>
            <a:picLocks noChangeAspect="1" noChangeArrowheads="1"/>
          </p:cNvPicPr>
          <p:nvPr/>
        </p:nvPicPr>
        <p:blipFill>
          <a:blip r:embed="rId4" cstate="print"/>
          <a:srcRect/>
          <a:stretch>
            <a:fillRect/>
          </a:stretch>
        </p:blipFill>
        <p:spPr bwMode="auto">
          <a:xfrm>
            <a:off x="6756400" y="152400"/>
            <a:ext cx="2235200" cy="3352800"/>
          </a:xfrm>
          <a:prstGeom prst="rect">
            <a:avLst/>
          </a:prstGeom>
          <a:noFill/>
          <a:ln w="12700">
            <a:solidFill>
              <a:schemeClr val="accent1">
                <a:lumMod val="75000"/>
                <a:alpha val="81000"/>
              </a:schemeClr>
            </a:solidFill>
            <a:prstDash val="solid"/>
          </a:ln>
          <a:effectLst>
            <a:outerShdw blurRad="50800" dist="38100" dir="2700000" algn="tl" rotWithShape="0">
              <a:prstClr val="black">
                <a:alpha val="40000"/>
              </a:prstClr>
            </a:outerShdw>
          </a:effectLst>
        </p:spPr>
      </p:pic>
      <p:sp>
        <p:nvSpPr>
          <p:cNvPr id="9" name="Notched Right Arrow 8"/>
          <p:cNvSpPr/>
          <p:nvPr/>
        </p:nvSpPr>
        <p:spPr>
          <a:xfrm rot="10800000">
            <a:off x="4114800" y="3276600"/>
            <a:ext cx="1676400" cy="484632"/>
          </a:xfrm>
          <a:prstGeom prst="notchedRightArrow">
            <a:avLst/>
          </a:prstGeom>
          <a:gradFill flip="none" rotWithShape="1">
            <a:gsLst>
              <a:gs pos="0">
                <a:schemeClr val="bg1"/>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1"/>
          </p:nvPr>
        </p:nvSpPr>
        <p:spPr/>
        <p:txBody>
          <a:bodyPr/>
          <a:lstStyle/>
          <a:p>
            <a:fld id="{45C686A8-F407-4D4F-9796-7BAC269F068B}"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
                                            <p:txEl>
                                              <p:pRg st="0" end="0"/>
                                            </p:txEl>
                                          </p:spTgt>
                                        </p:tgtEl>
                                        <p:attrNameLst>
                                          <p:attrName>style.color</p:attrName>
                                        </p:attrNameLst>
                                      </p:cBhvr>
                                      <p:to>
                                        <p:clrVal>
                                          <a:schemeClr val="accent2"/>
                                        </p:clrVal>
                                      </p:to>
                                    </p:set>
                                    <p:set>
                                      <p:cBhvr>
                                        <p:cTn id="7" dur="500" autoRev="1" fill="hold"/>
                                        <p:tgtEl>
                                          <p:spTgt spid="3">
                                            <p:txEl>
                                              <p:pRg st="0" end="0"/>
                                            </p:txEl>
                                          </p:spTgt>
                                        </p:tgtEl>
                                        <p:attrNameLst>
                                          <p:attrName>fillcolor</p:attrName>
                                        </p:attrNameLst>
                                      </p:cBhvr>
                                      <p:to>
                                        <p:clrVal>
                                          <a:schemeClr val="accent2"/>
                                        </p:clrVal>
                                      </p:to>
                                    </p:set>
                                    <p:set>
                                      <p:cBhvr>
                                        <p:cTn id="8" dur="500" autoRev="1"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annotations</a:t>
            </a:r>
            <a:endParaRPr lang="en-US" dirty="0"/>
          </a:p>
        </p:txBody>
      </p:sp>
      <p:sp>
        <p:nvSpPr>
          <p:cNvPr id="3" name="Content Placeholder 2"/>
          <p:cNvSpPr>
            <a:spLocks noGrp="1"/>
          </p:cNvSpPr>
          <p:nvPr>
            <p:ph idx="1"/>
          </p:nvPr>
        </p:nvSpPr>
        <p:spPr>
          <a:xfrm>
            <a:off x="2133600" y="6264275"/>
            <a:ext cx="7010400" cy="593725"/>
          </a:xfrm>
        </p:spPr>
        <p:txBody>
          <a:bodyPr>
            <a:normAutofit fontScale="85000" lnSpcReduction="10000"/>
          </a:bodyPr>
          <a:lstStyle/>
          <a:p>
            <a:pPr>
              <a:buNone/>
            </a:pPr>
            <a:r>
              <a:rPr lang="en-US" dirty="0" smtClean="0">
                <a:hlinkClick r:id="rId3"/>
              </a:rPr>
              <a:t>http://www.morphbank.net/?id=142528</a:t>
            </a:r>
            <a:endParaRPr lang="en-US" dirty="0"/>
          </a:p>
        </p:txBody>
      </p:sp>
      <p:pic>
        <p:nvPicPr>
          <p:cNvPr id="1026" name="Picture 2">
            <a:hlinkClick r:id="rId3"/>
          </p:cNvPr>
          <p:cNvPicPr>
            <a:picLocks noChangeAspect="1" noChangeArrowheads="1"/>
          </p:cNvPicPr>
          <p:nvPr/>
        </p:nvPicPr>
        <p:blipFill>
          <a:blip r:embed="rId4" cstate="print"/>
          <a:srcRect l="4486" t="14865" r="7477" b="14865"/>
          <a:stretch>
            <a:fillRect/>
          </a:stretch>
        </p:blipFill>
        <p:spPr bwMode="auto">
          <a:xfrm>
            <a:off x="498144" y="92246"/>
            <a:ext cx="6400800" cy="616753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1"/>
          </p:nvPr>
        </p:nvSpPr>
        <p:spPr/>
        <p:txBody>
          <a:bodyPr/>
          <a:lstStyle/>
          <a:p>
            <a:fld id="{45C686A8-F407-4D4F-9796-7BAC269F068B}" type="slidenum">
              <a:rPr lang="en-US" smtClean="0"/>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annotations</a:t>
            </a:r>
            <a:endParaRPr lang="en-US" dirty="0"/>
          </a:p>
        </p:txBody>
      </p:sp>
      <p:pic>
        <p:nvPicPr>
          <p:cNvPr id="3073" name="Picture 1">
            <a:hlinkClick r:id="rId3"/>
          </p:cNvPr>
          <p:cNvPicPr>
            <a:picLocks noChangeAspect="1" noChangeArrowheads="1"/>
          </p:cNvPicPr>
          <p:nvPr/>
        </p:nvPicPr>
        <p:blipFill>
          <a:blip r:embed="rId4" cstate="print"/>
          <a:srcRect l="4451" t="27024" r="5935" b="3861"/>
          <a:stretch>
            <a:fillRect/>
          </a:stretch>
        </p:blipFill>
        <p:spPr bwMode="auto">
          <a:xfrm>
            <a:off x="457200" y="258423"/>
            <a:ext cx="6400800" cy="569193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2190464" y="6316640"/>
            <a:ext cx="6858000" cy="609600"/>
          </a:xfrm>
        </p:spPr>
        <p:txBody>
          <a:bodyPr>
            <a:normAutofit fontScale="85000" lnSpcReduction="10000"/>
          </a:bodyPr>
          <a:lstStyle/>
          <a:p>
            <a:pPr>
              <a:buNone/>
            </a:pPr>
            <a:r>
              <a:rPr lang="en-US" dirty="0" smtClean="0">
                <a:hlinkClick r:id="rId3"/>
              </a:rPr>
              <a:t>http://www.morphbank.net/?id=139904</a:t>
            </a:r>
            <a:endParaRPr lang="en-US" dirty="0">
              <a:hlinkClick r:id="rId3"/>
            </a:endParaRPr>
          </a:p>
        </p:txBody>
      </p:sp>
      <p:sp>
        <p:nvSpPr>
          <p:cNvPr id="6" name="Slide Number Placeholder 5"/>
          <p:cNvSpPr>
            <a:spLocks noGrp="1"/>
          </p:cNvSpPr>
          <p:nvPr>
            <p:ph type="sldNum" sz="quarter" idx="11"/>
          </p:nvPr>
        </p:nvSpPr>
        <p:spPr/>
        <p:txBody>
          <a:bodyPr/>
          <a:lstStyle/>
          <a:p>
            <a:fld id="{45C686A8-F407-4D4F-9796-7BAC269F068B}" type="slidenum">
              <a:rPr lang="en-US" smtClean="0"/>
              <a:pPr/>
              <a:t>20</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annotations</a:t>
            </a:r>
            <a:endParaRPr lang="en-US" dirty="0"/>
          </a:p>
        </p:txBody>
      </p:sp>
      <p:sp>
        <p:nvSpPr>
          <p:cNvPr id="3" name="Content Placeholder 2"/>
          <p:cNvSpPr>
            <a:spLocks noGrp="1"/>
          </p:cNvSpPr>
          <p:nvPr>
            <p:ph idx="1"/>
          </p:nvPr>
        </p:nvSpPr>
        <p:spPr>
          <a:xfrm>
            <a:off x="2190464" y="6234752"/>
            <a:ext cx="6858000" cy="609600"/>
          </a:xfrm>
        </p:spPr>
        <p:txBody>
          <a:bodyPr>
            <a:normAutofit fontScale="92500"/>
          </a:bodyPr>
          <a:lstStyle/>
          <a:p>
            <a:pPr>
              <a:buNone/>
            </a:pPr>
            <a:r>
              <a:rPr lang="en-US" dirty="0" smtClean="0">
                <a:hlinkClick r:id="rId3"/>
              </a:rPr>
              <a:t>http://www.morphbank.net/582402</a:t>
            </a:r>
            <a:endParaRPr lang="en-US" dirty="0">
              <a:hlinkClick r:id="rId3"/>
            </a:endParaRPr>
          </a:p>
        </p:txBody>
      </p:sp>
      <p:pic>
        <p:nvPicPr>
          <p:cNvPr id="74754" name="Picture 2">
            <a:hlinkClick r:id="rId4"/>
          </p:cNvPr>
          <p:cNvPicPr>
            <a:picLocks noChangeAspect="1" noChangeArrowheads="1"/>
          </p:cNvPicPr>
          <p:nvPr/>
        </p:nvPicPr>
        <p:blipFill>
          <a:blip r:embed="rId5" cstate="print"/>
          <a:srcRect l="3137" t="50704" r="3137" b="10141"/>
          <a:stretch>
            <a:fillRect/>
          </a:stretch>
        </p:blipFill>
        <p:spPr bwMode="auto">
          <a:xfrm>
            <a:off x="152400" y="1143000"/>
            <a:ext cx="8195439" cy="21183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4755" name="Picture 3">
            <a:hlinkClick r:id="rId6"/>
          </p:cNvPr>
          <p:cNvPicPr>
            <a:picLocks noChangeAspect="1" noChangeArrowheads="1"/>
          </p:cNvPicPr>
          <p:nvPr/>
        </p:nvPicPr>
        <p:blipFill>
          <a:blip r:embed="rId7" cstate="print"/>
          <a:srcRect l="3913" t="19747" r="9130" b="7595"/>
          <a:stretch>
            <a:fillRect/>
          </a:stretch>
        </p:blipFill>
        <p:spPr bwMode="auto">
          <a:xfrm>
            <a:off x="228600" y="1524000"/>
            <a:ext cx="6095910" cy="437397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Slide Number Placeholder 8"/>
          <p:cNvSpPr>
            <a:spLocks noGrp="1"/>
          </p:cNvSpPr>
          <p:nvPr>
            <p:ph type="sldNum" sz="quarter" idx="11"/>
          </p:nvPr>
        </p:nvSpPr>
        <p:spPr/>
        <p:txBody>
          <a:bodyPr/>
          <a:lstStyle/>
          <a:p>
            <a:fld id="{45C686A8-F407-4D4F-9796-7BAC269F068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topics</a:t>
            </a:r>
            <a:endParaRPr lang="en-US" dirty="0"/>
          </a:p>
        </p:txBody>
      </p:sp>
      <p:sp>
        <p:nvSpPr>
          <p:cNvPr id="3" name="Content Placeholder 2"/>
          <p:cNvSpPr>
            <a:spLocks noGrp="1"/>
          </p:cNvSpPr>
          <p:nvPr>
            <p:ph idx="1"/>
          </p:nvPr>
        </p:nvSpPr>
        <p:spPr/>
        <p:txBody>
          <a:bodyPr>
            <a:normAutofit/>
          </a:bodyPr>
          <a:lstStyle/>
          <a:p>
            <a:r>
              <a:rPr lang="en-US" dirty="0" smtClean="0"/>
              <a:t>morphbank overview</a:t>
            </a:r>
          </a:p>
          <a:p>
            <a:r>
              <a:rPr lang="en-US" dirty="0" smtClean="0"/>
              <a:t>linking data &amp; images</a:t>
            </a:r>
          </a:p>
          <a:p>
            <a:pPr lvl="1"/>
            <a:r>
              <a:rPr lang="en-US" dirty="0" smtClean="0"/>
              <a:t>from morphbank</a:t>
            </a:r>
          </a:p>
          <a:p>
            <a:pPr lvl="1"/>
            <a:r>
              <a:rPr lang="en-US" dirty="0" smtClean="0"/>
              <a:t>to morphbank</a:t>
            </a:r>
          </a:p>
          <a:p>
            <a:r>
              <a:rPr lang="en-US" dirty="0" smtClean="0"/>
              <a:t>annotations</a:t>
            </a:r>
          </a:p>
          <a:p>
            <a:r>
              <a:rPr lang="en-US" dirty="0" smtClean="0"/>
              <a:t>in progress</a:t>
            </a:r>
            <a:endParaRPr lang="en-US" dirty="0"/>
          </a:p>
        </p:txBody>
      </p:sp>
      <p:sp>
        <p:nvSpPr>
          <p:cNvPr id="7" name="Notched Right Arrow 6"/>
          <p:cNvSpPr/>
          <p:nvPr/>
        </p:nvSpPr>
        <p:spPr>
          <a:xfrm>
            <a:off x="4648200" y="2743200"/>
            <a:ext cx="1676400" cy="484632"/>
          </a:xfrm>
          <a:prstGeom prst="notchedRightArrow">
            <a:avLst/>
          </a:prstGeom>
          <a:gradFill flip="none" rotWithShape="1">
            <a:gsLst>
              <a:gs pos="0">
                <a:schemeClr val="bg1">
                  <a:lumMod val="95000"/>
                </a:schemeClr>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Morphbank biodiversity NSF FSU Florida State University 35-MM Slides James Ault Digital, available light No preparation Inflorescence in bud Location, tight shot Hermaphrodite Summer James Ault Adult North America  UNITED STATES   US National Arboretum, Washington, DC Chicago Botanic Garden Plantae Tracheobionta Magnoliophyta Magnoliopsida Dilleniidae Ericales Ericaceae Oxydendrum Oxydendrum arboreumsourwood ">
            <a:hlinkClick r:id="rId3"/>
          </p:cNvPr>
          <p:cNvPicPr>
            <a:picLocks noChangeAspect="1" noChangeArrowheads="1"/>
          </p:cNvPicPr>
          <p:nvPr/>
        </p:nvPicPr>
        <p:blipFill>
          <a:blip r:embed="rId4" cstate="print"/>
          <a:srcRect/>
          <a:stretch>
            <a:fillRect/>
          </a:stretch>
        </p:blipFill>
        <p:spPr bwMode="auto">
          <a:xfrm>
            <a:off x="6756400" y="152400"/>
            <a:ext cx="2235200" cy="3352800"/>
          </a:xfrm>
          <a:prstGeom prst="rect">
            <a:avLst/>
          </a:prstGeom>
          <a:noFill/>
          <a:ln w="12700">
            <a:solidFill>
              <a:schemeClr val="accent1">
                <a:lumMod val="75000"/>
                <a:alpha val="81000"/>
              </a:schemeClr>
            </a:solidFill>
            <a:prstDash val="solid"/>
          </a:ln>
          <a:effectLst>
            <a:outerShdw blurRad="50800" dist="38100" dir="2700000" algn="tl" rotWithShape="0">
              <a:prstClr val="black">
                <a:alpha val="40000"/>
              </a:prstClr>
            </a:outerShdw>
          </a:effectLst>
        </p:spPr>
      </p:pic>
      <p:sp>
        <p:nvSpPr>
          <p:cNvPr id="9" name="Notched Right Arrow 8"/>
          <p:cNvSpPr/>
          <p:nvPr/>
        </p:nvSpPr>
        <p:spPr>
          <a:xfrm rot="10800000">
            <a:off x="4114800" y="3276600"/>
            <a:ext cx="1676400" cy="484632"/>
          </a:xfrm>
          <a:prstGeom prst="notchedRightArrow">
            <a:avLst/>
          </a:prstGeom>
          <a:gradFill flip="none" rotWithShape="1">
            <a:gsLst>
              <a:gs pos="0">
                <a:schemeClr val="bg1"/>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1"/>
          </p:nvPr>
        </p:nvSpPr>
        <p:spPr/>
        <p:txBody>
          <a:bodyPr/>
          <a:lstStyle/>
          <a:p>
            <a:fld id="{45C686A8-F407-4D4F-9796-7BAC269F068B}"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3">
                                            <p:txEl>
                                              <p:pRg st="5" end="5"/>
                                            </p:txEl>
                                          </p:spTgt>
                                        </p:tgtEl>
                                        <p:attrNameLst>
                                          <p:attrName>style.color</p:attrName>
                                        </p:attrNameLst>
                                      </p:cBhvr>
                                      <p:to>
                                        <p:clrVal>
                                          <a:schemeClr val="accent2"/>
                                        </p:clrVal>
                                      </p:to>
                                    </p:set>
                                    <p:set>
                                      <p:cBhvr>
                                        <p:cTn id="7" dur="250" autoRev="1" fill="hold"/>
                                        <p:tgtEl>
                                          <p:spTgt spid="3">
                                            <p:txEl>
                                              <p:pRg st="5" end="5"/>
                                            </p:txEl>
                                          </p:spTgt>
                                        </p:tgtEl>
                                        <p:attrNameLst>
                                          <p:attrName>fillcolor</p:attrName>
                                        </p:attrNameLst>
                                      </p:cBhvr>
                                      <p:to>
                                        <p:clrVal>
                                          <a:schemeClr val="accent2"/>
                                        </p:clrVal>
                                      </p:to>
                                    </p:set>
                                    <p:set>
                                      <p:cBhvr>
                                        <p:cTn id="8" dur="250" autoRev="1"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new &amp; in development</a:t>
            </a:r>
          </a:p>
        </p:txBody>
      </p:sp>
      <p:sp>
        <p:nvSpPr>
          <p:cNvPr id="5124" name="Content Placeholder 12"/>
          <p:cNvSpPr>
            <a:spLocks noGrp="1"/>
          </p:cNvSpPr>
          <p:nvPr>
            <p:ph idx="1"/>
          </p:nvPr>
        </p:nvSpPr>
        <p:spPr/>
        <p:txBody>
          <a:bodyPr>
            <a:normAutofit fontScale="85000" lnSpcReduction="20000"/>
          </a:bodyPr>
          <a:lstStyle/>
          <a:p>
            <a:r>
              <a:rPr lang="en-US" smtClean="0"/>
              <a:t>http://services.morphbank.net/mb3/</a:t>
            </a:r>
            <a:endParaRPr lang="en-US" smtClean="0"/>
          </a:p>
          <a:p>
            <a:r>
              <a:rPr lang="en-US" smtClean="0">
                <a:hlinkClick r:id="rId3"/>
              </a:rPr>
              <a:t>validation </a:t>
            </a:r>
            <a:r>
              <a:rPr lang="en-US" dirty="0" smtClean="0">
                <a:hlinkClick r:id="rId3"/>
              </a:rPr>
              <a:t>service</a:t>
            </a:r>
            <a:endParaRPr lang="en-US" dirty="0" smtClean="0"/>
          </a:p>
          <a:p>
            <a:r>
              <a:rPr lang="en-US" dirty="0" smtClean="0"/>
              <a:t>two new Upload methods</a:t>
            </a:r>
          </a:p>
          <a:p>
            <a:pPr lvl="1"/>
            <a:r>
              <a:rPr lang="en-US" dirty="0" smtClean="0"/>
              <a:t>from Specify (prototype)</a:t>
            </a:r>
          </a:p>
          <a:p>
            <a:pPr lvl="1"/>
            <a:r>
              <a:rPr lang="en-US" dirty="0" smtClean="0"/>
              <a:t>working on upload from a DwC-A file</a:t>
            </a:r>
          </a:p>
          <a:p>
            <a:r>
              <a:rPr lang="en-US" dirty="0" smtClean="0"/>
              <a:t>new Morphbank shared folder service</a:t>
            </a:r>
          </a:p>
          <a:p>
            <a:pPr lvl="1"/>
            <a:r>
              <a:rPr lang="en-US" dirty="0" smtClean="0"/>
              <a:t> in development</a:t>
            </a:r>
          </a:p>
          <a:p>
            <a:r>
              <a:rPr lang="en-US" dirty="0" smtClean="0"/>
              <a:t>FilteredPUSH testing</a:t>
            </a:r>
          </a:p>
          <a:p>
            <a:pPr lvl="1"/>
            <a:r>
              <a:rPr lang="en-US" dirty="0" smtClean="0"/>
              <a:t>in progress</a:t>
            </a:r>
          </a:p>
          <a:p>
            <a:r>
              <a:rPr lang="en-US" dirty="0" smtClean="0"/>
              <a:t>Morphbank V4 (</a:t>
            </a:r>
            <a:r>
              <a:rPr lang="en-US" dirty="0" err="1" smtClean="0"/>
              <a:t>Drupal</a:t>
            </a:r>
            <a:r>
              <a:rPr lang="en-US" dirty="0" smtClean="0"/>
              <a:t>)</a:t>
            </a:r>
          </a:p>
        </p:txBody>
      </p:sp>
      <p:pic>
        <p:nvPicPr>
          <p:cNvPr id="53250" name="Picture 2" descr="Morphbank biodiversity NSF FSU Florida State University Bioimages  Reflected light, macrophotography Live Fruit Lateral Unspecified Unspecified Steven J. Baskauf Mature    Illinois Johnson Heron Pond Trail, Cache River State Natural Area Vanderbilt University Dept. of Biological Sciences Plantae Tracheobionta Magnoliophyta Magnoliopsida Hamamelidae Fagales Fagaceae Quercus Quercus michauxiiswamp chestnut oak "/>
          <p:cNvPicPr>
            <a:picLocks noChangeAspect="1" noChangeArrowheads="1"/>
          </p:cNvPicPr>
          <p:nvPr/>
        </p:nvPicPr>
        <p:blipFill>
          <a:blip r:embed="rId4" cstate="print"/>
          <a:srcRect/>
          <a:stretch>
            <a:fillRect/>
          </a:stretch>
        </p:blipFill>
        <p:spPr bwMode="auto">
          <a:xfrm>
            <a:off x="7340600" y="152400"/>
            <a:ext cx="1574800" cy="2362200"/>
          </a:xfrm>
          <a:prstGeom prst="rect">
            <a:avLst/>
          </a:prstGeom>
          <a:noFill/>
          <a:ln w="158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1"/>
          </p:nvPr>
        </p:nvSpPr>
        <p:spPr/>
        <p:txBody>
          <a:bodyPr/>
          <a:lstStyle/>
          <a:p>
            <a:fld id="{45C686A8-F407-4D4F-9796-7BAC269F068B}" type="slidenum">
              <a:rPr lang="en-US" smtClean="0"/>
              <a:pPr/>
              <a:t>23</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integration with</a:t>
            </a:r>
          </a:p>
        </p:txBody>
      </p:sp>
      <p:sp>
        <p:nvSpPr>
          <p:cNvPr id="5124" name="Content Placeholder 12"/>
          <p:cNvSpPr>
            <a:spLocks noGrp="1"/>
          </p:cNvSpPr>
          <p:nvPr>
            <p:ph idx="1"/>
          </p:nvPr>
        </p:nvSpPr>
        <p:spPr/>
        <p:txBody>
          <a:bodyPr>
            <a:normAutofit fontScale="92500" lnSpcReduction="10000"/>
          </a:bodyPr>
          <a:lstStyle/>
          <a:p>
            <a:r>
              <a:rPr lang="en-US" dirty="0" smtClean="0"/>
              <a:t>iDigBio – primary repository for data discovery</a:t>
            </a:r>
          </a:p>
          <a:p>
            <a:r>
              <a:rPr lang="en-US" dirty="0" smtClean="0"/>
              <a:t>import to a local instance of Morphbank</a:t>
            </a:r>
          </a:p>
          <a:p>
            <a:pPr lvl="1"/>
            <a:r>
              <a:rPr lang="en-US" dirty="0" smtClean="0"/>
              <a:t>updates and annotations shared</a:t>
            </a:r>
          </a:p>
          <a:p>
            <a:pPr lvl="2"/>
            <a:r>
              <a:rPr lang="en-US" dirty="0" smtClean="0"/>
              <a:t>iDigBio updates / annotations to Morphbank</a:t>
            </a:r>
          </a:p>
          <a:p>
            <a:pPr lvl="2"/>
            <a:r>
              <a:rPr lang="en-US" dirty="0" smtClean="0"/>
              <a:t>Morphbank updates / annotations to iDigBio</a:t>
            </a:r>
          </a:p>
          <a:p>
            <a:pPr lvl="1"/>
            <a:r>
              <a:rPr lang="en-US" dirty="0" smtClean="0"/>
              <a:t>push local records to iDigBio</a:t>
            </a:r>
          </a:p>
        </p:txBody>
      </p:sp>
      <p:pic>
        <p:nvPicPr>
          <p:cNvPr id="5" name="Picture 3" descr="C:\Users\Steve\Desktop\20111123203406!IDigBio_Logo_RGB.png"/>
          <p:cNvPicPr>
            <a:picLocks noChangeAspect="1" noChangeArrowheads="1"/>
          </p:cNvPicPr>
          <p:nvPr/>
        </p:nvPicPr>
        <p:blipFill>
          <a:blip r:embed="rId3" cstate="print"/>
          <a:srcRect/>
          <a:stretch>
            <a:fillRect/>
          </a:stretch>
        </p:blipFill>
        <p:spPr bwMode="auto">
          <a:xfrm>
            <a:off x="4564040" y="277503"/>
            <a:ext cx="2819400" cy="872011"/>
          </a:xfrm>
          <a:prstGeom prst="rect">
            <a:avLst/>
          </a:prstGeom>
          <a:noFill/>
        </p:spPr>
      </p:pic>
      <p:sp>
        <p:nvSpPr>
          <p:cNvPr id="7" name="Slide Number Placeholder 6"/>
          <p:cNvSpPr>
            <a:spLocks noGrp="1"/>
          </p:cNvSpPr>
          <p:nvPr>
            <p:ph type="sldNum" sz="quarter" idx="11"/>
          </p:nvPr>
        </p:nvSpPr>
        <p:spPr/>
        <p:txBody>
          <a:bodyPr/>
          <a:lstStyle/>
          <a:p>
            <a:fld id="{45C686A8-F407-4D4F-9796-7BAC269F068B}" type="slidenum">
              <a:rPr lang="en-US" smtClean="0"/>
              <a:pPr/>
              <a:t>24</a:t>
            </a:fld>
            <a:endParaRPr lang="en-US"/>
          </a:p>
        </p:txBody>
      </p:sp>
    </p:spTree>
    <p:extLst>
      <p:ext uri="{BB962C8B-B14F-4D97-AF65-F5344CB8AC3E}">
        <p14:creationId xmlns:p14="http://schemas.microsoft.com/office/powerpoint/2010/main" val="4275227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acknowledgements</a:t>
            </a:r>
          </a:p>
        </p:txBody>
      </p:sp>
      <p:sp>
        <p:nvSpPr>
          <p:cNvPr id="5124" name="Content Placeholder 12"/>
          <p:cNvSpPr>
            <a:spLocks noGrp="1"/>
          </p:cNvSpPr>
          <p:nvPr>
            <p:ph idx="1"/>
          </p:nvPr>
        </p:nvSpPr>
        <p:spPr>
          <a:xfrm>
            <a:off x="457200" y="4343400"/>
            <a:ext cx="8458200" cy="2057400"/>
          </a:xfrm>
        </p:spPr>
        <p:txBody>
          <a:bodyPr>
            <a:normAutofit fontScale="77500" lnSpcReduction="20000"/>
          </a:bodyPr>
          <a:lstStyle/>
          <a:p>
            <a:pPr lvl="0">
              <a:buNone/>
            </a:pPr>
            <a:r>
              <a:rPr lang="en-US" dirty="0" smtClean="0">
                <a:hlinkClick r:id="rId3"/>
              </a:rPr>
              <a:t>Morphbank Contributors &amp; Collaborators</a:t>
            </a:r>
            <a:endParaRPr lang="en-US" dirty="0" smtClean="0"/>
          </a:p>
          <a:p>
            <a:r>
              <a:rPr lang="en-US" dirty="0" smtClean="0"/>
              <a:t>CBG, AToL, PEET, PBI, MX, HERBIS, CToL, PlantCollections Project, SERNEC, FSU, PlatyPBI, SAIN, UAM, EoL, Specify, USMS, TTRS, Bioimages, Auburn, Troy, Ohio State, USM, LA NHM, Smithsonian, TTRS, USD, … </a:t>
            </a:r>
          </a:p>
          <a:p>
            <a:endParaRPr lang="en-US" dirty="0" smtClean="0"/>
          </a:p>
        </p:txBody>
      </p:sp>
      <p:pic>
        <p:nvPicPr>
          <p:cNvPr id="6" name="Picture 4"/>
          <p:cNvPicPr>
            <a:picLocks noChangeAspect="1" noChangeArrowheads="1"/>
          </p:cNvPicPr>
          <p:nvPr/>
        </p:nvPicPr>
        <p:blipFill>
          <a:blip r:embed="rId4" cstate="print"/>
          <a:srcRect/>
          <a:stretch>
            <a:fillRect/>
          </a:stretch>
        </p:blipFill>
        <p:spPr bwMode="auto">
          <a:xfrm>
            <a:off x="465160" y="1066800"/>
            <a:ext cx="4648200" cy="3279853"/>
          </a:xfrm>
          <a:prstGeom prst="rect">
            <a:avLst/>
          </a:prstGeom>
          <a:noFill/>
          <a:ln w="9525">
            <a:noFill/>
            <a:miter lim="800000"/>
            <a:headEnd/>
            <a:tailEnd/>
          </a:ln>
        </p:spPr>
      </p:pic>
      <p:pic>
        <p:nvPicPr>
          <p:cNvPr id="17416" name="Picture 8"/>
          <p:cNvPicPr>
            <a:picLocks noChangeAspect="1" noChangeArrowheads="1"/>
          </p:cNvPicPr>
          <p:nvPr/>
        </p:nvPicPr>
        <p:blipFill>
          <a:blip r:embed="rId5" cstate="print"/>
          <a:srcRect/>
          <a:stretch>
            <a:fillRect/>
          </a:stretch>
        </p:blipFill>
        <p:spPr bwMode="auto">
          <a:xfrm>
            <a:off x="6400634" y="138751"/>
            <a:ext cx="2501118" cy="2063285"/>
          </a:xfrm>
          <a:prstGeom prst="rect">
            <a:avLst/>
          </a:prstGeom>
          <a:noFill/>
          <a:ln w="12700">
            <a:solidFill>
              <a:schemeClr val="accent6">
                <a:alpha val="20000"/>
              </a:schemeClr>
            </a:solidFill>
            <a:miter lim="800000"/>
            <a:headEnd/>
            <a:tailEnd/>
          </a:ln>
          <a:effectLst>
            <a:outerShdw blurRad="50800" dist="38100" dir="2700000" algn="tl" rotWithShape="0">
              <a:prstClr val="black">
                <a:alpha val="40000"/>
              </a:prstClr>
            </a:outerShdw>
          </a:effectLst>
        </p:spPr>
      </p:pic>
      <p:sp>
        <p:nvSpPr>
          <p:cNvPr id="12" name="Slide Number Placeholder 11"/>
          <p:cNvSpPr>
            <a:spLocks noGrp="1"/>
          </p:cNvSpPr>
          <p:nvPr>
            <p:ph type="sldNum" sz="quarter" idx="11"/>
          </p:nvPr>
        </p:nvSpPr>
        <p:spPr/>
        <p:txBody>
          <a:bodyPr/>
          <a:lstStyle/>
          <a:p>
            <a:fld id="{45C686A8-F407-4D4F-9796-7BAC269F068B}" type="slidenum">
              <a:rPr lang="en-US" smtClean="0"/>
              <a:pPr/>
              <a:t>25</a:t>
            </a:fld>
            <a:endParaRPr lang="en-US"/>
          </a:p>
        </p:txBody>
      </p:sp>
    </p:spTree>
    <p:extLst>
      <p:ext uri="{BB962C8B-B14F-4D97-AF65-F5344CB8AC3E}">
        <p14:creationId xmlns:p14="http://schemas.microsoft.com/office/powerpoint/2010/main" val="4275227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normAutofit fontScale="90000"/>
          </a:bodyPr>
          <a:lstStyle/>
          <a:p>
            <a:r>
              <a:rPr lang="en-US" dirty="0" smtClean="0"/>
              <a:t>Thanks from the Morphbank Team ~ 2012</a:t>
            </a:r>
            <a:endParaRPr lang="en-US" dirty="0"/>
          </a:p>
        </p:txBody>
      </p:sp>
      <p:sp>
        <p:nvSpPr>
          <p:cNvPr id="3" name="Content Placeholder 2"/>
          <p:cNvSpPr>
            <a:spLocks noGrp="1"/>
          </p:cNvSpPr>
          <p:nvPr>
            <p:ph idx="1"/>
          </p:nvPr>
        </p:nvSpPr>
        <p:spPr>
          <a:xfrm>
            <a:off x="257430" y="1477962"/>
            <a:ext cx="4038600" cy="4999038"/>
          </a:xfrm>
        </p:spPr>
        <p:txBody>
          <a:bodyPr>
            <a:normAutofit fontScale="47500" lnSpcReduction="20000"/>
          </a:bodyPr>
          <a:lstStyle/>
          <a:p>
            <a:r>
              <a:rPr lang="en-US" b="1" dirty="0" smtClean="0"/>
              <a:t>Greg Riccardi</a:t>
            </a:r>
          </a:p>
          <a:p>
            <a:r>
              <a:rPr lang="en-US" b="1" dirty="0" smtClean="0"/>
              <a:t>Austin Mast</a:t>
            </a:r>
          </a:p>
          <a:p>
            <a:r>
              <a:rPr lang="en-US" b="1" dirty="0" smtClean="0"/>
              <a:t>Fredrik Ronquist</a:t>
            </a:r>
          </a:p>
          <a:p>
            <a:r>
              <a:rPr lang="en-US" b="1" dirty="0" smtClean="0"/>
              <a:t>Debbie Paul</a:t>
            </a:r>
          </a:p>
          <a:p>
            <a:r>
              <a:rPr lang="en-US" b="1" dirty="0" smtClean="0"/>
              <a:t>Robert Bruhn</a:t>
            </a:r>
          </a:p>
          <a:p>
            <a:r>
              <a:rPr lang="en-US" b="1" dirty="0" smtClean="0"/>
              <a:t>Guillaume Jimenez</a:t>
            </a:r>
          </a:p>
          <a:p>
            <a:r>
              <a:rPr lang="en-US" b="1" dirty="0" smtClean="0"/>
              <a:t>Casey McLaughlin</a:t>
            </a:r>
          </a:p>
          <a:p>
            <a:r>
              <a:rPr lang="en-US" dirty="0" smtClean="0"/>
              <a:t>Steven Winner</a:t>
            </a:r>
          </a:p>
          <a:p>
            <a:r>
              <a:rPr lang="en-US" dirty="0" smtClean="0"/>
              <a:t>Katja Seltmann</a:t>
            </a:r>
          </a:p>
          <a:p>
            <a:r>
              <a:rPr lang="en-US" dirty="0" smtClean="0"/>
              <a:t>Albert Prieto-Marquez</a:t>
            </a:r>
          </a:p>
          <a:p>
            <a:r>
              <a:rPr lang="en-US" dirty="0" smtClean="0"/>
              <a:t>Corinne Jorgensen</a:t>
            </a:r>
          </a:p>
          <a:p>
            <a:r>
              <a:rPr lang="en-US" dirty="0" smtClean="0"/>
              <a:t>Michael Jennings</a:t>
            </a:r>
          </a:p>
          <a:p>
            <a:r>
              <a:rPr lang="en-US" dirty="0" smtClean="0"/>
              <a:t>Neelima Jammigumpula</a:t>
            </a:r>
          </a:p>
          <a:p>
            <a:r>
              <a:rPr lang="en-US" dirty="0" smtClean="0"/>
              <a:t>Karolina Jakimoska</a:t>
            </a:r>
          </a:p>
          <a:p>
            <a:r>
              <a:rPr lang="en-US" dirty="0" smtClean="0"/>
              <a:t>David Gaitros</a:t>
            </a:r>
          </a:p>
          <a:p>
            <a:r>
              <a:rPr lang="en-US" dirty="0" smtClean="0"/>
              <a:t>Cynthia Gaitros</a:t>
            </a:r>
          </a:p>
          <a:p>
            <a:r>
              <a:rPr lang="en-US" dirty="0" smtClean="0"/>
              <a:t>Greg Erickson</a:t>
            </a:r>
          </a:p>
          <a:p>
            <a:r>
              <a:rPr lang="en-US" dirty="0" smtClean="0"/>
              <a:t>Andrew Deans</a:t>
            </a:r>
          </a:p>
          <a:p>
            <a:r>
              <a:rPr lang="en-US" dirty="0" smtClean="0"/>
              <a:t>Christopher Cprek</a:t>
            </a:r>
          </a:p>
          <a:p>
            <a:r>
              <a:rPr lang="en-US" dirty="0" smtClean="0"/>
              <a:t>Wilfredo Blanco</a:t>
            </a:r>
          </a:p>
        </p:txBody>
      </p:sp>
      <p:pic>
        <p:nvPicPr>
          <p:cNvPr id="11265" name="Picture 1"/>
          <p:cNvPicPr>
            <a:picLocks noChangeAspect="1" noChangeArrowheads="1"/>
          </p:cNvPicPr>
          <p:nvPr/>
        </p:nvPicPr>
        <p:blipFill>
          <a:blip r:embed="rId3" cstate="print"/>
          <a:srcRect l="889" t="8016" r="1422" b="713"/>
          <a:stretch>
            <a:fillRect/>
          </a:stretch>
        </p:blipFill>
        <p:spPr bwMode="auto">
          <a:xfrm>
            <a:off x="3064345" y="864907"/>
            <a:ext cx="5869695" cy="5473898"/>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45C686A8-F407-4D4F-9796-7BAC269F068B}"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238489" y="457201"/>
            <a:ext cx="8295912" cy="57150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45C686A8-F407-4D4F-9796-7BAC269F068B}" type="slidenum">
              <a:rPr lang="en-US" smtClean="0"/>
              <a:pPr/>
              <a:t>2</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5791200"/>
            <a:ext cx="8229600" cy="609600"/>
          </a:xfrm>
        </p:spPr>
        <p:txBody>
          <a:bodyPr/>
          <a:lstStyle/>
          <a:p>
            <a:pPr>
              <a:buNone/>
            </a:pPr>
            <a:r>
              <a:rPr lang="en-US" dirty="0" smtClean="0"/>
              <a:t>http://www.morphbank.net/?id=796533</a:t>
            </a:r>
            <a:endParaRPr lang="en-US" dirty="0"/>
          </a:p>
        </p:txBody>
      </p:sp>
      <p:pic>
        <p:nvPicPr>
          <p:cNvPr id="32769" name="Picture 1">
            <a:hlinkClick r:id="rId3"/>
          </p:cNvPr>
          <p:cNvPicPr>
            <a:picLocks noChangeAspect="1" noChangeArrowheads="1"/>
          </p:cNvPicPr>
          <p:nvPr/>
        </p:nvPicPr>
        <p:blipFill>
          <a:blip r:embed="rId4" cstate="print"/>
          <a:srcRect/>
          <a:stretch>
            <a:fillRect/>
          </a:stretch>
        </p:blipFill>
        <p:spPr bwMode="auto">
          <a:xfrm>
            <a:off x="39687" y="304800"/>
            <a:ext cx="9104313" cy="54197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fld id="{45C686A8-F407-4D4F-9796-7BAC269F068B}" type="slidenum">
              <a:rPr lang="en-US" smtClean="0"/>
              <a:pPr/>
              <a:t>3</a:t>
            </a:fld>
            <a:endParaRPr lang="en-US"/>
          </a:p>
        </p:txBody>
      </p:sp>
    </p:spTree>
    <p:extLst>
      <p:ext uri="{BB962C8B-B14F-4D97-AF65-F5344CB8AC3E}">
        <p14:creationId xmlns:p14="http://schemas.microsoft.com/office/powerpoint/2010/main" val="369798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Morphbank overview</a:t>
            </a:r>
          </a:p>
          <a:p>
            <a:r>
              <a:rPr lang="en-US" dirty="0" smtClean="0"/>
              <a:t>linking data &amp; images</a:t>
            </a:r>
          </a:p>
          <a:p>
            <a:pPr lvl="1"/>
            <a:r>
              <a:rPr lang="en-US" dirty="0" smtClean="0"/>
              <a:t>from Morphbank</a:t>
            </a:r>
          </a:p>
          <a:p>
            <a:pPr lvl="1"/>
            <a:r>
              <a:rPr lang="en-US" dirty="0" smtClean="0"/>
              <a:t>to Morphbank</a:t>
            </a:r>
          </a:p>
          <a:p>
            <a:r>
              <a:rPr lang="en-US" dirty="0" smtClean="0"/>
              <a:t>annotations</a:t>
            </a:r>
          </a:p>
          <a:p>
            <a:r>
              <a:rPr lang="en-US" dirty="0" smtClean="0"/>
              <a:t>in progress</a:t>
            </a:r>
            <a:endParaRPr lang="en-US" dirty="0"/>
          </a:p>
        </p:txBody>
      </p:sp>
      <p:sp>
        <p:nvSpPr>
          <p:cNvPr id="5" name="Notched Right Arrow 4"/>
          <p:cNvSpPr/>
          <p:nvPr/>
        </p:nvSpPr>
        <p:spPr>
          <a:xfrm>
            <a:off x="4648200" y="2743200"/>
            <a:ext cx="1676400" cy="484632"/>
          </a:xfrm>
          <a:prstGeom prst="notchedRightArrow">
            <a:avLst/>
          </a:prstGeom>
          <a:gradFill flip="none" rotWithShape="1">
            <a:gsLst>
              <a:gs pos="0">
                <a:schemeClr val="bg1">
                  <a:lumMod val="95000"/>
                </a:schemeClr>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4" name="Picture 2" descr="Morphbank biodiversity NSF FSU Florida State University 35-MM Slides James Ault Digital, available light No preparation Inflorescence in bud Location, tight shot Hermaphrodite Summer James Ault Adult North America  UNITED STATES   US National Arboretum, Washington, DC Chicago Botanic Garden Plantae Tracheobionta Magnoliophyta Magnoliopsida Dilleniidae Ericales Ericaceae Oxydendrum Oxydendrum arboreumsourwood "/>
          <p:cNvPicPr>
            <a:picLocks noChangeAspect="1" noChangeArrowheads="1"/>
          </p:cNvPicPr>
          <p:nvPr/>
        </p:nvPicPr>
        <p:blipFill>
          <a:blip r:embed="rId3" cstate="print"/>
          <a:srcRect/>
          <a:stretch>
            <a:fillRect/>
          </a:stretch>
        </p:blipFill>
        <p:spPr bwMode="auto">
          <a:xfrm>
            <a:off x="6756400" y="152400"/>
            <a:ext cx="2235200" cy="3352800"/>
          </a:xfrm>
          <a:prstGeom prst="rect">
            <a:avLst/>
          </a:prstGeom>
          <a:noFill/>
          <a:ln w="12700">
            <a:solidFill>
              <a:schemeClr val="accent1">
                <a:lumMod val="75000"/>
                <a:alpha val="81000"/>
              </a:schemeClr>
            </a:solidFill>
            <a:prstDash val="solid"/>
          </a:ln>
          <a:effectLst>
            <a:outerShdw blurRad="50800" dist="38100" dir="2700000" algn="tl" rotWithShape="0">
              <a:prstClr val="black">
                <a:alpha val="40000"/>
              </a:prstClr>
            </a:outerShdw>
          </a:effectLst>
        </p:spPr>
      </p:pic>
      <p:sp>
        <p:nvSpPr>
          <p:cNvPr id="11" name="Notched Right Arrow 10"/>
          <p:cNvSpPr/>
          <p:nvPr/>
        </p:nvSpPr>
        <p:spPr>
          <a:xfrm rot="10800000">
            <a:off x="4114800" y="3276600"/>
            <a:ext cx="1676400" cy="484632"/>
          </a:xfrm>
          <a:prstGeom prst="notchedRightArrow">
            <a:avLst/>
          </a:prstGeom>
          <a:gradFill flip="none" rotWithShape="1">
            <a:gsLst>
              <a:gs pos="0">
                <a:schemeClr val="bg1"/>
              </a:gs>
              <a:gs pos="39999">
                <a:srgbClr val="0A128C"/>
              </a:gs>
              <a:gs pos="70000">
                <a:srgbClr val="181CC7"/>
              </a:gs>
              <a:gs pos="88000">
                <a:srgbClr val="7005D4"/>
              </a:gs>
              <a:gs pos="100000">
                <a:srgbClr val="8C3D91"/>
              </a:gs>
            </a:gsLst>
            <a:lin ang="0" scaled="0"/>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1"/>
          </p:nvPr>
        </p:nvSpPr>
        <p:spPr/>
        <p:txBody>
          <a:bodyPr/>
          <a:lstStyle/>
          <a:p>
            <a:fld id="{45C686A8-F407-4D4F-9796-7BAC269F068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
                                            <p:txEl>
                                              <p:pRg st="1" end="1"/>
                                            </p:txEl>
                                          </p:spTgt>
                                        </p:tgtEl>
                                        <p:attrNameLst>
                                          <p:attrName>style.color</p:attrName>
                                        </p:attrNameLst>
                                      </p:cBhvr>
                                      <p:to>
                                        <p:clrVal>
                                          <a:schemeClr val="accent2"/>
                                        </p:clrVal>
                                      </p:to>
                                    </p:set>
                                    <p:set>
                                      <p:cBhvr>
                                        <p:cTn id="7" dur="500" autoRev="1" fill="hold"/>
                                        <p:tgtEl>
                                          <p:spTgt spid="3">
                                            <p:txEl>
                                              <p:pRg st="1" end="1"/>
                                            </p:txEl>
                                          </p:spTgt>
                                        </p:tgtEl>
                                        <p:attrNameLst>
                                          <p:attrName>fillcolor</p:attrName>
                                        </p:attrNameLst>
                                      </p:cBhvr>
                                      <p:to>
                                        <p:clrVal>
                                          <a:schemeClr val="accent2"/>
                                        </p:clrVal>
                                      </p:to>
                                    </p:set>
                                    <p:set>
                                      <p:cBhvr>
                                        <p:cTn id="8" dur="500" autoRev="1" fill="hold"/>
                                        <p:tgtEl>
                                          <p:spTgt spid="3">
                                            <p:txEl>
                                              <p:pRg st="1" end="1"/>
                                            </p:txEl>
                                          </p:spTgt>
                                        </p:tgtEl>
                                        <p:attrNameLst>
                                          <p:attrName>fill.type</p:attrName>
                                        </p:attrNameLst>
                                      </p:cBhvr>
                                      <p:to>
                                        <p:strVal val="solid"/>
                                      </p:to>
                                    </p:set>
                                  </p:childTnLst>
                                </p:cTn>
                              </p:par>
                              <p:par>
                                <p:cTn id="9" presetID="20" presetClass="emph" presetSubtype="0" fill="hold" nodeType="withEffect">
                                  <p:stCondLst>
                                    <p:cond delay="0"/>
                                  </p:stCondLst>
                                  <p:iterate type="lt">
                                    <p:tmPct val="10000"/>
                                  </p:iterate>
                                  <p:childTnLst>
                                    <p:set>
                                      <p:cBhvr override="childStyle">
                                        <p:cTn id="10" dur="500" autoRev="1" fill="hold"/>
                                        <p:tgtEl>
                                          <p:spTgt spid="3">
                                            <p:txEl>
                                              <p:pRg st="2" end="2"/>
                                            </p:txEl>
                                          </p:spTgt>
                                        </p:tgtEl>
                                        <p:attrNameLst>
                                          <p:attrName>style.color</p:attrName>
                                        </p:attrNameLst>
                                      </p:cBhvr>
                                      <p:to>
                                        <p:clrVal>
                                          <a:schemeClr val="accent2"/>
                                        </p:clrVal>
                                      </p:to>
                                    </p:set>
                                    <p:set>
                                      <p:cBhvr>
                                        <p:cTn id="11" dur="500" autoRev="1" fill="hold"/>
                                        <p:tgtEl>
                                          <p:spTgt spid="3">
                                            <p:txEl>
                                              <p:pRg st="2" end="2"/>
                                            </p:txEl>
                                          </p:spTgt>
                                        </p:tgtEl>
                                        <p:attrNameLst>
                                          <p:attrName>fillcolor</p:attrName>
                                        </p:attrNameLst>
                                      </p:cBhvr>
                                      <p:to>
                                        <p:clrVal>
                                          <a:schemeClr val="accent2"/>
                                        </p:clrVal>
                                      </p:to>
                                    </p:set>
                                    <p:set>
                                      <p:cBhvr>
                                        <p:cTn id="12" dur="500" autoRev="1"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a:xfrm>
            <a:off x="381000" y="152400"/>
            <a:ext cx="8229600" cy="1143000"/>
          </a:xfrm>
          <a:prstGeom prst="rect">
            <a:avLst/>
          </a:prstGeom>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6">
                    <a:lumMod val="75000"/>
                  </a:schemeClr>
                </a:solidFill>
                <a:latin typeface="+mj-lt"/>
                <a:ea typeface="+mj-ea"/>
                <a:cs typeface="+mj-cs"/>
              </a:rPr>
              <a:t>linking</a:t>
            </a:r>
            <a:endParaRPr kumimoji="0" lang="en-US"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28685" name="Picture 13" descr="Systematic biology cover.gif"/>
          <p:cNvPicPr>
            <a:picLocks noChangeAspect="1" noChangeArrowheads="1"/>
          </p:cNvPicPr>
          <p:nvPr/>
        </p:nvPicPr>
        <p:blipFill>
          <a:blip r:embed="rId3" cstate="print"/>
          <a:srcRect/>
          <a:stretch>
            <a:fillRect/>
          </a:stretch>
        </p:blipFill>
        <p:spPr bwMode="auto">
          <a:xfrm>
            <a:off x="7562850" y="4724400"/>
            <a:ext cx="1276350" cy="1666875"/>
          </a:xfrm>
          <a:prstGeom prst="rect">
            <a:avLst/>
          </a:prstGeom>
          <a:noFill/>
        </p:spPr>
      </p:pic>
      <p:pic>
        <p:nvPicPr>
          <p:cNvPr id="28699" name="Picture 27" descr="https://encrypted-tbn0.google.com/images?q=tbn:ANd9GcRMwTms-6h8YADgqZPI9l2x5RAMo4TvW2QcsSroSTILL2ODNYwIcA"/>
          <p:cNvPicPr>
            <a:picLocks noChangeAspect="1" noChangeArrowheads="1"/>
          </p:cNvPicPr>
          <p:nvPr/>
        </p:nvPicPr>
        <p:blipFill>
          <a:blip r:embed="rId4" cstate="print"/>
          <a:srcRect/>
          <a:stretch>
            <a:fillRect/>
          </a:stretch>
        </p:blipFill>
        <p:spPr bwMode="auto">
          <a:xfrm>
            <a:off x="7696200" y="2771774"/>
            <a:ext cx="1306951" cy="1266826"/>
          </a:xfrm>
          <a:prstGeom prst="rect">
            <a:avLst/>
          </a:prstGeom>
          <a:noFill/>
        </p:spPr>
      </p:pic>
      <p:sp>
        <p:nvSpPr>
          <p:cNvPr id="53" name="Content Placeholder 52"/>
          <p:cNvSpPr>
            <a:spLocks noGrp="1"/>
          </p:cNvSpPr>
          <p:nvPr>
            <p:ph idx="1"/>
          </p:nvPr>
        </p:nvSpPr>
        <p:spPr>
          <a:xfrm>
            <a:off x="189928" y="1791866"/>
            <a:ext cx="3162872" cy="4525963"/>
          </a:xfrm>
        </p:spPr>
        <p:txBody>
          <a:bodyPr/>
          <a:lstStyle/>
          <a:p>
            <a:r>
              <a:rPr lang="en-US" dirty="0" smtClean="0"/>
              <a:t>aggregators</a:t>
            </a:r>
          </a:p>
          <a:p>
            <a:r>
              <a:rPr lang="en-US" dirty="0" smtClean="0"/>
              <a:t>ontologies</a:t>
            </a:r>
          </a:p>
          <a:p>
            <a:r>
              <a:rPr lang="en-US" dirty="0" smtClean="0"/>
              <a:t>publications</a:t>
            </a:r>
          </a:p>
          <a:p>
            <a:r>
              <a:rPr lang="en-US" dirty="0" smtClean="0"/>
              <a:t>maps</a:t>
            </a:r>
          </a:p>
          <a:p>
            <a:r>
              <a:rPr lang="en-US" dirty="0" smtClean="0"/>
              <a:t>databases</a:t>
            </a:r>
          </a:p>
          <a:p>
            <a:r>
              <a:rPr lang="en-US" dirty="0" smtClean="0"/>
              <a:t>provider websites</a:t>
            </a:r>
            <a:endParaRPr lang="en-US" dirty="0"/>
          </a:p>
        </p:txBody>
      </p:sp>
      <p:pic>
        <p:nvPicPr>
          <p:cNvPr id="28679" name="Picture 7"/>
          <p:cNvPicPr>
            <a:picLocks noChangeAspect="1" noChangeArrowheads="1"/>
          </p:cNvPicPr>
          <p:nvPr/>
        </p:nvPicPr>
        <p:blipFill>
          <a:blip r:embed="rId5" cstate="print"/>
          <a:srcRect r="43532"/>
          <a:stretch>
            <a:fillRect/>
          </a:stretch>
        </p:blipFill>
        <p:spPr bwMode="auto">
          <a:xfrm>
            <a:off x="5984184" y="3204903"/>
            <a:ext cx="1545968" cy="219989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2" descr="Image:180px-Mb_logo_with_box_and_http.jpg"/>
          <p:cNvPicPr>
            <a:picLocks noChangeAspect="1" noChangeArrowheads="1"/>
          </p:cNvPicPr>
          <p:nvPr/>
        </p:nvPicPr>
        <p:blipFill>
          <a:blip r:embed="rId6" cstate="print"/>
          <a:srcRect/>
          <a:stretch>
            <a:fillRect/>
          </a:stretch>
        </p:blipFill>
        <p:spPr bwMode="auto">
          <a:xfrm>
            <a:off x="2286000" y="152400"/>
            <a:ext cx="2743200" cy="1417320"/>
          </a:xfrm>
          <a:prstGeom prst="rect">
            <a:avLst/>
          </a:prstGeom>
          <a:noFill/>
        </p:spPr>
      </p:pic>
      <p:sp>
        <p:nvSpPr>
          <p:cNvPr id="28" name="Rectangle 27"/>
          <p:cNvSpPr/>
          <p:nvPr/>
        </p:nvSpPr>
        <p:spPr>
          <a:xfrm>
            <a:off x="5715000" y="5481935"/>
            <a:ext cx="1806905" cy="461665"/>
          </a:xfrm>
          <a:prstGeom prst="rect">
            <a:avLst/>
          </a:prstGeom>
        </p:spPr>
        <p:txBody>
          <a:bodyPr wrap="none">
            <a:spAutoFit/>
          </a:bodyPr>
          <a:lstStyle/>
          <a:p>
            <a:r>
              <a:rPr lang="en-US" sz="2400" dirty="0" smtClean="0">
                <a:solidFill>
                  <a:schemeClr val="accent6">
                    <a:lumMod val="75000"/>
                  </a:schemeClr>
                </a:solidFill>
              </a:rPr>
              <a:t>GenBank </a:t>
            </a:r>
            <a:r>
              <a:rPr lang="en-US" sz="2400" baseline="30000" dirty="0" smtClean="0">
                <a:solidFill>
                  <a:schemeClr val="accent6">
                    <a:lumMod val="75000"/>
                  </a:schemeClr>
                </a:solidFill>
              </a:rPr>
              <a:t>®</a:t>
            </a:r>
            <a:endParaRPr lang="en-US" sz="2400" dirty="0">
              <a:solidFill>
                <a:schemeClr val="accent6">
                  <a:lumMod val="75000"/>
                </a:schemeClr>
              </a:solidFill>
            </a:endParaRPr>
          </a:p>
        </p:txBody>
      </p:sp>
      <p:pic>
        <p:nvPicPr>
          <p:cNvPr id="28676" name="Picture 4" descr="http://snhs-plin.barry.edu/Research/left.GIF"/>
          <p:cNvPicPr>
            <a:picLocks noChangeAspect="1" noChangeArrowheads="1"/>
          </p:cNvPicPr>
          <p:nvPr/>
        </p:nvPicPr>
        <p:blipFill>
          <a:blip r:embed="rId7" cstate="print"/>
          <a:srcRect/>
          <a:stretch>
            <a:fillRect/>
          </a:stretch>
        </p:blipFill>
        <p:spPr bwMode="auto">
          <a:xfrm>
            <a:off x="7658100" y="4276725"/>
            <a:ext cx="1238250" cy="428626"/>
          </a:xfrm>
          <a:prstGeom prst="rect">
            <a:avLst/>
          </a:prstGeom>
          <a:noFill/>
        </p:spPr>
      </p:pic>
      <p:pic>
        <p:nvPicPr>
          <p:cNvPr id="28678" name="Picture 6" descr="http://bioportal.bioontology.org/images/layout/nav_logo.png"/>
          <p:cNvPicPr>
            <a:picLocks noChangeAspect="1" noChangeArrowheads="1"/>
          </p:cNvPicPr>
          <p:nvPr/>
        </p:nvPicPr>
        <p:blipFill>
          <a:blip r:embed="rId8" cstate="print"/>
          <a:srcRect/>
          <a:stretch>
            <a:fillRect/>
          </a:stretch>
        </p:blipFill>
        <p:spPr bwMode="auto">
          <a:xfrm>
            <a:off x="4866568" y="5978856"/>
            <a:ext cx="1870001" cy="638175"/>
          </a:xfrm>
          <a:prstGeom prst="rect">
            <a:avLst/>
          </a:prstGeom>
          <a:noFill/>
        </p:spPr>
      </p:pic>
      <p:pic>
        <p:nvPicPr>
          <p:cNvPr id="28683" name="Picture 11" descr="File:Zookeys logo.svg"/>
          <p:cNvPicPr>
            <a:picLocks noChangeAspect="1" noChangeArrowheads="1"/>
          </p:cNvPicPr>
          <p:nvPr/>
        </p:nvPicPr>
        <p:blipFill>
          <a:blip r:embed="rId9" cstate="print"/>
          <a:srcRect/>
          <a:stretch>
            <a:fillRect/>
          </a:stretch>
        </p:blipFill>
        <p:spPr bwMode="auto">
          <a:xfrm>
            <a:off x="3317364" y="5306704"/>
            <a:ext cx="2222500" cy="533400"/>
          </a:xfrm>
          <a:prstGeom prst="rect">
            <a:avLst/>
          </a:prstGeom>
          <a:noFill/>
        </p:spPr>
      </p:pic>
      <p:pic>
        <p:nvPicPr>
          <p:cNvPr id="28687" name="Picture 15" descr="PLoS ONE - www.plosone.org"/>
          <p:cNvPicPr>
            <a:picLocks noChangeAspect="1" noChangeArrowheads="1"/>
          </p:cNvPicPr>
          <p:nvPr/>
        </p:nvPicPr>
        <p:blipFill>
          <a:blip r:embed="rId10" cstate="print"/>
          <a:srcRect/>
          <a:stretch>
            <a:fillRect/>
          </a:stretch>
        </p:blipFill>
        <p:spPr bwMode="auto">
          <a:xfrm>
            <a:off x="3595048" y="4158016"/>
            <a:ext cx="2228850" cy="571501"/>
          </a:xfrm>
          <a:prstGeom prst="rect">
            <a:avLst/>
          </a:prstGeom>
          <a:noFill/>
        </p:spPr>
      </p:pic>
      <p:pic>
        <p:nvPicPr>
          <p:cNvPr id="28689" name="Picture 17" descr="BMC Bioinformatics"/>
          <p:cNvPicPr>
            <a:picLocks noChangeAspect="1" noChangeArrowheads="1"/>
          </p:cNvPicPr>
          <p:nvPr/>
        </p:nvPicPr>
        <p:blipFill>
          <a:blip r:embed="rId11" cstate="print"/>
          <a:srcRect/>
          <a:stretch>
            <a:fillRect/>
          </a:stretch>
        </p:blipFill>
        <p:spPr bwMode="auto">
          <a:xfrm>
            <a:off x="4953000" y="2286000"/>
            <a:ext cx="1552575" cy="666751"/>
          </a:xfrm>
          <a:prstGeom prst="rect">
            <a:avLst/>
          </a:prstGeom>
          <a:noFill/>
        </p:spPr>
      </p:pic>
      <p:pic>
        <p:nvPicPr>
          <p:cNvPr id="28693" name="Picture 21" descr="Fichier:PhytoKeys logo.jpg"/>
          <p:cNvPicPr>
            <a:picLocks noChangeAspect="1" noChangeArrowheads="1"/>
          </p:cNvPicPr>
          <p:nvPr/>
        </p:nvPicPr>
        <p:blipFill>
          <a:blip r:embed="rId12" cstate="print"/>
          <a:srcRect/>
          <a:stretch>
            <a:fillRect/>
          </a:stretch>
        </p:blipFill>
        <p:spPr bwMode="auto">
          <a:xfrm>
            <a:off x="6858000" y="6343649"/>
            <a:ext cx="1981200" cy="514351"/>
          </a:xfrm>
          <a:prstGeom prst="rect">
            <a:avLst/>
          </a:prstGeom>
          <a:noFill/>
        </p:spPr>
      </p:pic>
      <p:pic>
        <p:nvPicPr>
          <p:cNvPr id="28695" name="Picture 23" descr="Morphbank biodiversity NSF FSU Florida State University tjsimonsen's group  SEM Unspecified Scale Unspecified Unspecified Not specified  Unspecified       The Natural History Museum Animalia Arthropoda Hexapoda Insecta Pterygota Neoptera Lepidoptera Papilionoidea Papilionidae Papilioninae Leptocircini Graphium Graphium agamemnon">
            <a:hlinkClick r:id="rId13"/>
          </p:cNvPr>
          <p:cNvPicPr>
            <a:picLocks noChangeAspect="1" noChangeArrowheads="1"/>
          </p:cNvPicPr>
          <p:nvPr/>
        </p:nvPicPr>
        <p:blipFill>
          <a:blip r:embed="rId14" cstate="print"/>
          <a:srcRect/>
          <a:stretch>
            <a:fillRect/>
          </a:stretch>
        </p:blipFill>
        <p:spPr bwMode="auto">
          <a:xfrm>
            <a:off x="6229350" y="152401"/>
            <a:ext cx="2762249" cy="2209800"/>
          </a:xfrm>
          <a:prstGeom prst="rect">
            <a:avLst/>
          </a:prstGeom>
          <a:noFill/>
          <a:ln w="158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152400" dist="381000" dir="1560000" sx="91000" sy="91000" kx="800400" algn="br" rotWithShape="0">
              <a:prstClr val="black">
                <a:alpha val="18000"/>
              </a:prstClr>
            </a:outerShdw>
          </a:effectLst>
        </p:spPr>
      </p:pic>
      <p:pic>
        <p:nvPicPr>
          <p:cNvPr id="28674" name="Picture 2" descr="EOL logo  globe"/>
          <p:cNvPicPr>
            <a:picLocks noChangeAspect="1" noChangeArrowheads="1"/>
          </p:cNvPicPr>
          <p:nvPr/>
        </p:nvPicPr>
        <p:blipFill>
          <a:blip r:embed="rId15" cstate="print"/>
          <a:srcRect/>
          <a:stretch>
            <a:fillRect/>
          </a:stretch>
        </p:blipFill>
        <p:spPr bwMode="auto">
          <a:xfrm>
            <a:off x="4321792" y="3071880"/>
            <a:ext cx="1514475" cy="946547"/>
          </a:xfrm>
          <a:prstGeom prst="rect">
            <a:avLst/>
          </a:prstGeom>
          <a:noFill/>
        </p:spPr>
      </p:pic>
      <p:sp>
        <p:nvSpPr>
          <p:cNvPr id="54" name="Rectangle 53"/>
          <p:cNvSpPr/>
          <p:nvPr/>
        </p:nvSpPr>
        <p:spPr>
          <a:xfrm>
            <a:off x="2895600" y="5867400"/>
            <a:ext cx="1828800" cy="461665"/>
          </a:xfrm>
          <a:prstGeom prst="rect">
            <a:avLst/>
          </a:prstGeom>
        </p:spPr>
        <p:txBody>
          <a:bodyPr wrap="square">
            <a:spAutoFit/>
          </a:bodyPr>
          <a:lstStyle/>
          <a:p>
            <a:r>
              <a:rPr lang="en-US" sz="2400" dirty="0" smtClean="0">
                <a:solidFill>
                  <a:schemeClr val="accent6">
                    <a:lumMod val="75000"/>
                  </a:schemeClr>
                </a:solidFill>
              </a:rPr>
              <a:t>Cladistics </a:t>
            </a:r>
            <a:r>
              <a:rPr lang="en-US" sz="2400" baseline="30000" dirty="0" smtClean="0">
                <a:solidFill>
                  <a:schemeClr val="accent6">
                    <a:lumMod val="75000"/>
                  </a:schemeClr>
                </a:solidFill>
              </a:rPr>
              <a:t>®</a:t>
            </a:r>
            <a:endParaRPr lang="en-US" sz="2400" dirty="0">
              <a:solidFill>
                <a:schemeClr val="accent6">
                  <a:lumMod val="75000"/>
                </a:schemeClr>
              </a:solidFill>
            </a:endParaRPr>
          </a:p>
        </p:txBody>
      </p:sp>
      <p:pic>
        <p:nvPicPr>
          <p:cNvPr id="49154" name="Picture 2" descr="http://www.dataone.org/sites/default/files/images/tool-logos/specifyLogo.png"/>
          <p:cNvPicPr>
            <a:picLocks noChangeAspect="1" noChangeArrowheads="1"/>
          </p:cNvPicPr>
          <p:nvPr/>
        </p:nvPicPr>
        <p:blipFill>
          <a:blip r:embed="rId16" cstate="print"/>
          <a:srcRect/>
          <a:stretch>
            <a:fillRect/>
          </a:stretch>
        </p:blipFill>
        <p:spPr bwMode="auto">
          <a:xfrm>
            <a:off x="3088944" y="6264401"/>
            <a:ext cx="1447800" cy="593599"/>
          </a:xfrm>
          <a:prstGeom prst="rect">
            <a:avLst/>
          </a:prstGeom>
          <a:noFill/>
        </p:spPr>
      </p:pic>
      <p:sp>
        <p:nvSpPr>
          <p:cNvPr id="19" name="Rectangle 18"/>
          <p:cNvSpPr/>
          <p:nvPr/>
        </p:nvSpPr>
        <p:spPr>
          <a:xfrm>
            <a:off x="3886200" y="4808560"/>
            <a:ext cx="2057400" cy="461665"/>
          </a:xfrm>
          <a:prstGeom prst="rect">
            <a:avLst/>
          </a:prstGeom>
        </p:spPr>
        <p:txBody>
          <a:bodyPr wrap="square">
            <a:spAutoFit/>
          </a:bodyPr>
          <a:lstStyle/>
          <a:p>
            <a:r>
              <a:rPr lang="en-US" sz="2400" dirty="0" smtClean="0">
                <a:solidFill>
                  <a:schemeClr val="accent6">
                    <a:lumMod val="75000"/>
                  </a:schemeClr>
                </a:solidFill>
              </a:rPr>
              <a:t>FilteredPUSH </a:t>
            </a:r>
            <a:endParaRPr lang="en-US" sz="2400" dirty="0">
              <a:solidFill>
                <a:schemeClr val="accent6">
                  <a:lumMod val="75000"/>
                </a:schemeClr>
              </a:solidFill>
            </a:endParaRPr>
          </a:p>
        </p:txBody>
      </p:sp>
      <p:sp>
        <p:nvSpPr>
          <p:cNvPr id="32" name="Slide Number Placeholder 31"/>
          <p:cNvSpPr>
            <a:spLocks noGrp="1"/>
          </p:cNvSpPr>
          <p:nvPr>
            <p:ph type="sldNum" sz="quarter" idx="11"/>
          </p:nvPr>
        </p:nvSpPr>
        <p:spPr/>
        <p:txBody>
          <a:bodyPr/>
          <a:lstStyle/>
          <a:p>
            <a:fld id="{45C686A8-F407-4D4F-9796-7BAC269F068B}" type="slidenum">
              <a:rPr lang="en-US" smtClean="0"/>
              <a:pPr/>
              <a:t>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52400"/>
            <a:ext cx="8229600" cy="1143000"/>
          </a:xfrm>
          <a:prstGeom prst="rect">
            <a:avLst/>
          </a:prstGeom>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6">
                    <a:lumMod val="75000"/>
                  </a:schemeClr>
                </a:solidFill>
                <a:latin typeface="+mj-lt"/>
                <a:ea typeface="+mj-ea"/>
                <a:cs typeface="+mj-cs"/>
              </a:rPr>
              <a:t>linking to ontologies</a:t>
            </a:r>
            <a:endParaRPr kumimoji="0" lang="en-US"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10242" name="Picture 2" descr="C:\Users\Deb\Desktop\217873.jpg">
            <a:hlinkClick r:id="rId3"/>
          </p:cNvPr>
          <p:cNvPicPr>
            <a:picLocks noChangeAspect="1" noChangeArrowheads="1"/>
          </p:cNvPicPr>
          <p:nvPr/>
        </p:nvPicPr>
        <p:blipFill>
          <a:blip r:embed="rId4" cstate="print"/>
          <a:srcRect/>
          <a:stretch>
            <a:fillRect/>
          </a:stretch>
        </p:blipFill>
        <p:spPr bwMode="auto">
          <a:xfrm>
            <a:off x="5607792" y="76198"/>
            <a:ext cx="3463638" cy="3200401"/>
          </a:xfrm>
          <a:prstGeom prst="rect">
            <a:avLst/>
          </a:prstGeom>
          <a:noFill/>
          <a:ln w="12700">
            <a:solidFill>
              <a:schemeClr val="accent6">
                <a:alpha val="56000"/>
              </a:schemeClr>
            </a:solidFill>
          </a:ln>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457200" y="990600"/>
            <a:ext cx="8763000" cy="1219200"/>
          </a:xfrm>
        </p:spPr>
        <p:txBody>
          <a:bodyPr/>
          <a:lstStyle/>
          <a:p>
            <a:r>
              <a:rPr lang="en-US" dirty="0" smtClean="0"/>
              <a:t>Cypriniform Tree of Life (CToL)</a:t>
            </a:r>
          </a:p>
          <a:p>
            <a:r>
              <a:rPr lang="en-US" dirty="0" smtClean="0">
                <a:hlinkClick r:id="rId3"/>
              </a:rPr>
              <a:t>http://www.morphbank.net/?id=459818</a:t>
            </a:r>
            <a:endParaRPr lang="en-US" dirty="0" smtClean="0"/>
          </a:p>
          <a:p>
            <a:pPr lvl="2"/>
            <a:endParaRPr lang="en-US" dirty="0"/>
          </a:p>
        </p:txBody>
      </p:sp>
      <p:pic>
        <p:nvPicPr>
          <p:cNvPr id="2056" name="Picture 8"/>
          <p:cNvPicPr>
            <a:picLocks noChangeAspect="1" noChangeArrowheads="1"/>
          </p:cNvPicPr>
          <p:nvPr/>
        </p:nvPicPr>
        <p:blipFill>
          <a:blip r:embed="rId5" cstate="print"/>
          <a:srcRect b="7060"/>
          <a:stretch>
            <a:fillRect/>
          </a:stretch>
        </p:blipFill>
        <p:spPr bwMode="auto">
          <a:xfrm>
            <a:off x="653143" y="2235438"/>
            <a:ext cx="8078818" cy="40367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Slide Number Placeholder 9"/>
          <p:cNvSpPr>
            <a:spLocks noGrp="1"/>
          </p:cNvSpPr>
          <p:nvPr>
            <p:ph type="sldNum" sz="quarter" idx="11"/>
          </p:nvPr>
        </p:nvSpPr>
        <p:spPr/>
        <p:txBody>
          <a:bodyPr/>
          <a:lstStyle/>
          <a:p>
            <a:fld id="{45C686A8-F407-4D4F-9796-7BAC269F068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52400"/>
            <a:ext cx="8229600" cy="1143000"/>
          </a:xfrm>
          <a:prstGeom prst="rect">
            <a:avLst/>
          </a:prstGeom>
          <a:solidFill>
            <a:schemeClr val="accent6">
              <a:lumMod val="40000"/>
              <a:lumOff val="60000"/>
              <a:alpha val="20000"/>
            </a:schemeClr>
          </a:solidFill>
          <a:ln w="12700">
            <a:gradFill>
              <a:gsLst>
                <a:gs pos="0">
                  <a:srgbClr val="8488C4">
                    <a:alpha val="0"/>
                  </a:srgbClr>
                </a:gs>
                <a:gs pos="53000">
                  <a:srgbClr val="D4DEFF"/>
                </a:gs>
                <a:gs pos="83000">
                  <a:srgbClr val="D4DEFF"/>
                </a:gs>
                <a:gs pos="100000">
                  <a:srgbClr val="96AB94"/>
                </a:gs>
              </a:gsLst>
              <a:lin ang="5400000" scaled="0"/>
            </a:grad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6">
                    <a:lumMod val="75000"/>
                  </a:schemeClr>
                </a:solidFill>
                <a:latin typeface="+mj-lt"/>
                <a:ea typeface="+mj-ea"/>
                <a:cs typeface="+mj-cs"/>
              </a:rPr>
              <a:t>linking to ontologies</a:t>
            </a:r>
            <a:endParaRPr kumimoji="0" lang="en-US"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10242" name="Picture 2" descr="C:\Users\Deb\Desktop\217873.jpg">
            <a:hlinkClick r:id="rId3"/>
          </p:cNvPr>
          <p:cNvPicPr>
            <a:picLocks noChangeAspect="1" noChangeArrowheads="1"/>
          </p:cNvPicPr>
          <p:nvPr/>
        </p:nvPicPr>
        <p:blipFill>
          <a:blip r:embed="rId4" cstate="print"/>
          <a:srcRect/>
          <a:stretch>
            <a:fillRect/>
          </a:stretch>
        </p:blipFill>
        <p:spPr bwMode="auto">
          <a:xfrm>
            <a:off x="6477000" y="76199"/>
            <a:ext cx="2594429" cy="2397252"/>
          </a:xfrm>
          <a:prstGeom prst="rect">
            <a:avLst/>
          </a:prstGeom>
          <a:noFill/>
          <a:ln w="12700">
            <a:solidFill>
              <a:schemeClr val="accent6">
                <a:alpha val="56000"/>
              </a:schemeClr>
            </a:solidFill>
          </a:ln>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457200" y="990600"/>
            <a:ext cx="8763000" cy="1219200"/>
          </a:xfrm>
        </p:spPr>
        <p:txBody>
          <a:bodyPr/>
          <a:lstStyle/>
          <a:p>
            <a:r>
              <a:rPr lang="en-US" dirty="0" smtClean="0"/>
              <a:t>Cypriniform Tree of Life (CToL)</a:t>
            </a:r>
          </a:p>
          <a:p>
            <a:r>
              <a:rPr lang="en-US" dirty="0" smtClean="0">
                <a:hlinkClick r:id="rId3"/>
              </a:rPr>
              <a:t>http://www.morphbank.net/?id=459818</a:t>
            </a:r>
            <a:endParaRPr lang="en-US" dirty="0" smtClean="0"/>
          </a:p>
          <a:p>
            <a:pPr lvl="2"/>
            <a:endParaRPr lang="en-US" dirty="0"/>
          </a:p>
        </p:txBody>
      </p:sp>
      <p:pic>
        <p:nvPicPr>
          <p:cNvPr id="2056" name="Picture 8"/>
          <p:cNvPicPr>
            <a:picLocks noChangeAspect="1" noChangeArrowheads="1"/>
          </p:cNvPicPr>
          <p:nvPr/>
        </p:nvPicPr>
        <p:blipFill>
          <a:blip r:embed="rId5" cstate="print"/>
          <a:srcRect b="7060"/>
          <a:stretch>
            <a:fillRect/>
          </a:stretch>
        </p:blipFill>
        <p:spPr bwMode="auto">
          <a:xfrm>
            <a:off x="653143" y="2235438"/>
            <a:ext cx="8078818" cy="40367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p:cNvPicPr>
            <a:picLocks noChangeAspect="1" noChangeArrowheads="1"/>
          </p:cNvPicPr>
          <p:nvPr/>
        </p:nvPicPr>
        <p:blipFill>
          <a:blip r:embed="rId6" cstate="print"/>
          <a:srcRect/>
          <a:stretch>
            <a:fillRect/>
          </a:stretch>
        </p:blipFill>
        <p:spPr bwMode="auto">
          <a:xfrm>
            <a:off x="533400" y="762000"/>
            <a:ext cx="8229600" cy="5906954"/>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45C686A8-F407-4D4F-9796-7BAC269F068B}" type="slidenum">
              <a:rPr lang="en-US" smtClean="0"/>
              <a:pPr/>
              <a:t>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alpha val="20000"/>
            </a:schemeClr>
          </a:solidFill>
          <a:ln>
            <a:gradFill>
              <a:gsLst>
                <a:gs pos="0">
                  <a:srgbClr val="8488C4">
                    <a:alpha val="0"/>
                  </a:srgbClr>
                </a:gs>
                <a:gs pos="53000">
                  <a:srgbClr val="D4DEFF"/>
                </a:gs>
                <a:gs pos="83000">
                  <a:srgbClr val="D4DEFF"/>
                </a:gs>
                <a:gs pos="100000">
                  <a:srgbClr val="96AB94"/>
                </a:gs>
              </a:gsLst>
              <a:lin ang="5400000" scaled="0"/>
            </a:gradFill>
          </a:ln>
        </p:spPr>
        <p:txBody>
          <a:bodyPr>
            <a:normAutofit/>
          </a:bodyPr>
          <a:lstStyle/>
          <a:p>
            <a:r>
              <a:rPr lang="en-US" dirty="0" smtClean="0"/>
              <a:t>linking to genbank</a:t>
            </a:r>
            <a:endParaRPr lang="en-US" dirty="0"/>
          </a:p>
        </p:txBody>
      </p:sp>
      <p:sp>
        <p:nvSpPr>
          <p:cNvPr id="4" name="Content Placeholder 3"/>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381000" y="1080448"/>
            <a:ext cx="7239000" cy="525330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6" name="Slide Number Placeholder 5"/>
          <p:cNvSpPr>
            <a:spLocks noGrp="1"/>
          </p:cNvSpPr>
          <p:nvPr>
            <p:ph type="sldNum" sz="quarter" idx="11"/>
          </p:nvPr>
        </p:nvSpPr>
        <p:spPr/>
        <p:txBody>
          <a:bodyPr/>
          <a:lstStyle/>
          <a:p>
            <a:fld id="{45C686A8-F407-4D4F-9796-7BAC269F068B}" type="slidenum">
              <a:rPr lang="en-US" smtClean="0"/>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3B2F2A"/>
      </a:hlink>
      <a:folHlink>
        <a:srgbClr val="543302"/>
      </a:folHlink>
    </a:clrScheme>
    <a:fontScheme name="PalatinoCenturyGothic">
      <a:majorFont>
        <a:latin typeface="Palatino Linotype"/>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2022</TotalTime>
  <Words>5428</Words>
  <Application>Microsoft Office PowerPoint</Application>
  <PresentationFormat>On-screen Show (4:3)</PresentationFormat>
  <Paragraphs>660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Morphbank ~ a quick tour</vt:lpstr>
      <vt:lpstr>topics</vt:lpstr>
      <vt:lpstr>PowerPoint Presentation</vt:lpstr>
      <vt:lpstr>PowerPoint Presentation</vt:lpstr>
      <vt:lpstr>topics</vt:lpstr>
      <vt:lpstr>PowerPoint Presentation</vt:lpstr>
      <vt:lpstr>PowerPoint Presentation</vt:lpstr>
      <vt:lpstr>PowerPoint Presentation</vt:lpstr>
      <vt:lpstr>linking to genbank</vt:lpstr>
      <vt:lpstr>linking to genbank</vt:lpstr>
      <vt:lpstr>linking to publications</vt:lpstr>
      <vt:lpstr>linking to publications</vt:lpstr>
      <vt:lpstr>linking from Morphbank      to provider website</vt:lpstr>
      <vt:lpstr>topics</vt:lpstr>
      <vt:lpstr>linking from a paper</vt:lpstr>
      <vt:lpstr>PowerPoint Presentation</vt:lpstr>
      <vt:lpstr>PowerPoint Presentation</vt:lpstr>
      <vt:lpstr>linking from a key</vt:lpstr>
      <vt:lpstr>topics</vt:lpstr>
      <vt:lpstr>annotations</vt:lpstr>
      <vt:lpstr>annotations</vt:lpstr>
      <vt:lpstr>annotations</vt:lpstr>
      <vt:lpstr>topics</vt:lpstr>
      <vt:lpstr>new &amp; in development</vt:lpstr>
      <vt:lpstr>integration with</vt:lpstr>
      <vt:lpstr>acknowledgements</vt:lpstr>
      <vt:lpstr>Thanks from the Morphbank Team ~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Morphbank ~ a quick tour</dc:title>
  <dc:creator>Debbie</dc:creator>
  <cp:lastModifiedBy>dpaul</cp:lastModifiedBy>
  <cp:revision>22</cp:revision>
  <dcterms:created xsi:type="dcterms:W3CDTF">2012-07-07T21:52:29Z</dcterms:created>
  <dcterms:modified xsi:type="dcterms:W3CDTF">2012-07-20T19:58:22Z</dcterms:modified>
</cp:coreProperties>
</file>