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20"/>
  </p:notesMasterIdLst>
  <p:handoutMasterIdLst>
    <p:handoutMasterId r:id="rId21"/>
  </p:handoutMasterIdLst>
  <p:sldIdLst>
    <p:sldId id="261" r:id="rId2"/>
    <p:sldId id="302" r:id="rId3"/>
    <p:sldId id="300" r:id="rId4"/>
    <p:sldId id="274" r:id="rId5"/>
    <p:sldId id="303" r:id="rId6"/>
    <p:sldId id="309" r:id="rId7"/>
    <p:sldId id="311" r:id="rId8"/>
    <p:sldId id="307" r:id="rId9"/>
    <p:sldId id="308" r:id="rId10"/>
    <p:sldId id="312" r:id="rId11"/>
    <p:sldId id="301" r:id="rId12"/>
    <p:sldId id="299" r:id="rId13"/>
    <p:sldId id="314" r:id="rId14"/>
    <p:sldId id="313" r:id="rId15"/>
    <p:sldId id="315" r:id="rId16"/>
    <p:sldId id="306" r:id="rId17"/>
    <p:sldId id="310" r:id="rId18"/>
    <p:sldId id="30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A850"/>
    <a:srgbClr val="00A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214" autoAdjust="0"/>
    <p:restoredTop sz="91000" autoAdjust="0"/>
  </p:normalViewPr>
  <p:slideViewPr>
    <p:cSldViewPr>
      <p:cViewPr>
        <p:scale>
          <a:sx n="75" d="100"/>
          <a:sy n="75" d="100"/>
        </p:scale>
        <p:origin x="-1170" y="-714"/>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3F8E9B-58DF-424D-ADB9-569D87E92F3D}" type="datetimeFigureOut">
              <a:rPr lang="en-US" smtClean="0"/>
              <a:pPr/>
              <a:t>1/14/2013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BC182E-94C0-4245-9CBA-D61B1EA588F1}" type="slidenum">
              <a:rPr lang="en-US" smtClean="0"/>
              <a:pPr/>
              <a:t>‹#›</a:t>
            </a:fld>
            <a:endParaRPr lang="en-US"/>
          </a:p>
        </p:txBody>
      </p:sp>
    </p:spTree>
    <p:extLst>
      <p:ext uri="{BB962C8B-B14F-4D97-AF65-F5344CB8AC3E}">
        <p14:creationId xmlns:p14="http://schemas.microsoft.com/office/powerpoint/2010/main" val="2193038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9E10CD-4DEB-45DA-A2BB-4B29225B696B}" type="datetimeFigureOut">
              <a:rPr lang="en-US" smtClean="0"/>
              <a:pPr/>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AB71BA-52D9-4FF5-8C0D-2CE33372DFB0}" type="slidenum">
              <a:rPr lang="en-US" smtClean="0"/>
              <a:pPr/>
              <a:t>‹#›</a:t>
            </a:fld>
            <a:endParaRPr lang="en-US"/>
          </a:p>
        </p:txBody>
      </p:sp>
    </p:spTree>
    <p:extLst>
      <p:ext uri="{BB962C8B-B14F-4D97-AF65-F5344CB8AC3E}">
        <p14:creationId xmlns:p14="http://schemas.microsoft.com/office/powerpoint/2010/main" val="129125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igbiocol.files.wordpress.com/2010/06/digistratplanfinalv1.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pPr/>
              <a:t>1</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pPr/>
              <a:t>2</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Network Integrated </a:t>
            </a:r>
            <a:r>
              <a:rPr lang="en-US" dirty="0" err="1" smtClean="0">
                <a:hlinkClick r:id="rId3"/>
              </a:rPr>
              <a:t>BioCollections</a:t>
            </a:r>
            <a:r>
              <a:rPr lang="en-US" dirty="0" smtClean="0">
                <a:hlinkClick r:id="rId3"/>
              </a:rPr>
              <a:t> Alliance </a:t>
            </a:r>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AB71BA-52D9-4FF5-8C0D-2CE33372DFB0}" type="slidenum">
              <a:rPr lang="en-US" smtClean="0"/>
              <a:pPr/>
              <a:t>5</a:t>
            </a:fld>
            <a:endParaRPr lang="en-US"/>
          </a:p>
        </p:txBody>
      </p:sp>
    </p:spTree>
    <p:extLst>
      <p:ext uri="{BB962C8B-B14F-4D97-AF65-F5344CB8AC3E}">
        <p14:creationId xmlns:p14="http://schemas.microsoft.com/office/powerpoint/2010/main" val="289964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lumMod val="75000"/>
                    <a:lumOff val="25000"/>
                  </a:schemeClr>
                </a:solidFill>
              </a:rPr>
              <a:t>services / tools – near future</a:t>
            </a:r>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iDigBio</a:t>
            </a:r>
            <a:r>
              <a:rPr lang="en-US" dirty="0"/>
              <a:t> uses a cloud-based strategy for building its </a:t>
            </a:r>
            <a:r>
              <a:rPr lang="en-US" dirty="0" err="1"/>
              <a:t>cyberinfrastructure</a:t>
            </a:r>
            <a:r>
              <a:rPr lang="en-US" dirty="0"/>
              <a:t>.</a:t>
            </a:r>
          </a:p>
          <a:p>
            <a:r>
              <a:rPr lang="en-US" dirty="0"/>
              <a:t>The strategy is to build a federated scalable object storage and information processing that can be accessed through programmatic and web-based interfaces; always relying on standards, proven solutions and sustainable software that can be packaged in virtual appliances that facilitate the digitization workflow.</a:t>
            </a:r>
          </a:p>
          <a:p>
            <a:r>
              <a:rPr lang="en-US" dirty="0"/>
              <a:t>This process is transparent and with continuous consultation with stakeholders through surveys, working groups, etc.</a:t>
            </a:r>
          </a:p>
          <a:p>
            <a:endParaRPr lang="en-US" dirty="0"/>
          </a:p>
          <a:p>
            <a:r>
              <a:rPr lang="en-US" dirty="0"/>
              <a:t>The picture abstracts main components that are being built into the </a:t>
            </a:r>
            <a:r>
              <a:rPr lang="en-US" dirty="0" err="1"/>
              <a:t>iDigBio</a:t>
            </a:r>
            <a:r>
              <a:rPr lang="en-US" dirty="0"/>
              <a:t> </a:t>
            </a:r>
            <a:r>
              <a:rPr lang="en-US" dirty="0" err="1"/>
              <a:t>cyberinfrastructure</a:t>
            </a:r>
            <a:r>
              <a:rPr lang="en-US" dirty="0"/>
              <a:t>, and suffices to say that it is being built having in mind the strategy just described.</a:t>
            </a:r>
          </a:p>
          <a:p>
            <a:r>
              <a:rPr lang="en-US" dirty="0"/>
              <a:t>----------------------</a:t>
            </a:r>
          </a:p>
          <a:p>
            <a:r>
              <a:rPr lang="en-US" dirty="0"/>
              <a:t>If the presenter is asked about the details of the figure, it shows:</a:t>
            </a:r>
          </a:p>
          <a:p>
            <a:r>
              <a:rPr lang="en-US" dirty="0"/>
              <a:t>a) The physical hardware at the bottom layer (“Cloud Nodes”);</a:t>
            </a:r>
          </a:p>
          <a:p>
            <a:r>
              <a:rPr lang="en-US" dirty="0"/>
              <a:t>b) The storage of both text and binary objects (“Bulk Text Storage” and “Binary Object Storage”) on top of physical nodes;</a:t>
            </a:r>
          </a:p>
          <a:p>
            <a:r>
              <a:rPr lang="en-US" dirty="0"/>
              <a:t>c) Various types of customized indexing that accelerates searches of data (“Full-text and Faceted Indexing”, “Geo-spatial and Range Indexing)”;</a:t>
            </a:r>
          </a:p>
          <a:p>
            <a:r>
              <a:rPr lang="en-US" dirty="0"/>
              <a:t>d) The different types of Application Programming Interfaces (APIs) that will be exposed to the public (“Search API”, “Metadata API”, “Object API”). The APIs allow other applications, especially from other stakeholders, to ingest and retrieve the data in </a:t>
            </a:r>
            <a:r>
              <a:rPr lang="en-US" dirty="0" err="1"/>
              <a:t>iDigBio</a:t>
            </a:r>
            <a:r>
              <a:rPr lang="en-US" dirty="0"/>
              <a:t> in a programmatic fashion.</a:t>
            </a:r>
          </a:p>
          <a:p>
            <a:r>
              <a:rPr lang="en-US" dirty="0"/>
              <a:t>e) The “</a:t>
            </a:r>
            <a:r>
              <a:rPr lang="en-US" dirty="0" err="1"/>
              <a:t>iDigBio</a:t>
            </a:r>
            <a:r>
              <a:rPr lang="en-US" dirty="0"/>
              <a:t> Specimen Portal” provides a web-based user interface that also makes use of the exposed APIs.</a:t>
            </a:r>
          </a:p>
          <a:p>
            <a:r>
              <a:rPr lang="en-US" dirty="0"/>
              <a:t>f) Different types of “Appliances” and “Third Party Consumers” also interact with the exposed APIs with the purpose of facilitating the digitization process by packaging well existing biodiversity tools.</a:t>
            </a:r>
          </a:p>
          <a:p>
            <a:r>
              <a:rPr lang="en-US" dirty="0"/>
              <a:t>g) All components will need to be integrated and managed securely (authentication, authorization, access control, auditing).</a:t>
            </a:r>
          </a:p>
          <a:p>
            <a:endParaRPr lang="en-US" dirty="0"/>
          </a:p>
          <a:p>
            <a:r>
              <a:rPr lang="en-US" dirty="0"/>
              <a:t>The names in smaller fonts inside each box (e.g., Apache, </a:t>
            </a:r>
            <a:r>
              <a:rPr lang="en-US" dirty="0" err="1"/>
              <a:t>Solr</a:t>
            </a:r>
            <a:r>
              <a:rPr lang="en-US" dirty="0"/>
              <a:t>) are particular software packages considered for delivering the expected capability.</a:t>
            </a:r>
          </a:p>
          <a:p>
            <a:endParaRPr lang="en-US" dirty="0"/>
          </a:p>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pPr/>
              <a:t>11</a:t>
            </a:fld>
            <a:endParaRPr lang="en-US"/>
          </a:p>
        </p:txBody>
      </p:sp>
    </p:spTree>
    <p:extLst>
      <p:ext uri="{BB962C8B-B14F-4D97-AF65-F5344CB8AC3E}">
        <p14:creationId xmlns:p14="http://schemas.microsoft.com/office/powerpoint/2010/main" val="1374351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how to get involved (join working groups, attend workshops, propose needed working groups / workshops, host or co-host workshops at existing meetings, propose tool integration projects, post your questions to our forums – put our staff and working groups collective knowledge to good use)</a:t>
            </a:r>
          </a:p>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lumMod val="75000"/>
                    <a:lumOff val="25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7" name="TextBox 6"/>
          <p:cNvSpPr txBox="1"/>
          <p:nvPr userDrawn="1"/>
        </p:nvSpPr>
        <p:spPr>
          <a:xfrm>
            <a:off x="0" y="0"/>
            <a:ext cx="9144000" cy="230832"/>
          </a:xfrm>
          <a:prstGeom prst="rect">
            <a:avLst/>
          </a:prstGeom>
          <a:solidFill>
            <a:srgbClr val="6AA850"/>
          </a:solidFill>
        </p:spPr>
        <p:txBody>
          <a:bodyPr wrap="square" rtlCol="0">
            <a:spAutoFit/>
          </a:bodyPr>
          <a:lstStyle/>
          <a:p>
            <a:pPr algn="ctr"/>
            <a:endParaRPr lang="en-US" sz="900" b="1" dirty="0"/>
          </a:p>
        </p:txBody>
      </p:sp>
      <p:sp>
        <p:nvSpPr>
          <p:cNvPr id="8" name="TextBox 7"/>
          <p:cNvSpPr txBox="1"/>
          <p:nvPr userDrawn="1"/>
        </p:nvSpPr>
        <p:spPr>
          <a:xfrm>
            <a:off x="0" y="6638544"/>
            <a:ext cx="9144000" cy="230832"/>
          </a:xfrm>
          <a:prstGeom prst="rect">
            <a:avLst/>
          </a:prstGeom>
          <a:solidFill>
            <a:srgbClr val="6AA850"/>
          </a:solidFill>
        </p:spPr>
        <p:txBody>
          <a:bodyPr wrap="square" rtlCol="0">
            <a:spAutoFit/>
          </a:bodyPr>
          <a:lstStyle/>
          <a:p>
            <a:pPr algn="ctr"/>
            <a:endParaRPr lang="en-US" sz="900" b="1" dirty="0"/>
          </a:p>
        </p:txBody>
      </p:sp>
      <p:pic>
        <p:nvPicPr>
          <p:cNvPr id="9" name="Picture 8" descr="C:\Users\dpaul\Downloads\nsf1.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5965418"/>
            <a:ext cx="660504" cy="6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6163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1D23B-8599-4842-B32C-D3E73C008BAF}"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25307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1D23B-8599-4842-B32C-D3E73C008BAF}"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B1A3C-1260-4E81-A40F-FE28022A9393}" type="slidenum">
              <a:rPr lang="en-US" smtClean="0"/>
              <a:pPr/>
              <a:t>‹#›</a:t>
            </a:fld>
            <a:endParaRPr lang="en-US"/>
          </a:p>
        </p:txBody>
      </p:sp>
    </p:spTree>
    <p:extLst>
      <p:ext uri="{BB962C8B-B14F-4D97-AF65-F5344CB8AC3E}">
        <p14:creationId xmlns:p14="http://schemas.microsoft.com/office/powerpoint/2010/main" val="2883724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1A3C-1260-4E81-A40F-FE28022A9393}" type="slidenum">
              <a:rPr lang="en-US" smtClean="0"/>
              <a:pPr/>
              <a:t>‹#›</a:t>
            </a:fld>
            <a:endParaRPr lang="en-US"/>
          </a:p>
        </p:txBody>
      </p:sp>
    </p:spTree>
    <p:extLst>
      <p:ext uri="{BB962C8B-B14F-4D97-AF65-F5344CB8AC3E}">
        <p14:creationId xmlns:p14="http://schemas.microsoft.com/office/powerpoint/2010/main" val="2147494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1A3C-1260-4E81-A40F-FE28022A9393}" type="slidenum">
              <a:rPr lang="en-US" smtClean="0"/>
              <a:pPr/>
              <a:t>‹#›</a:t>
            </a:fld>
            <a:endParaRPr lang="en-US"/>
          </a:p>
        </p:txBody>
      </p:sp>
    </p:spTree>
    <p:extLst>
      <p:ext uri="{BB962C8B-B14F-4D97-AF65-F5344CB8AC3E}">
        <p14:creationId xmlns:p14="http://schemas.microsoft.com/office/powerpoint/2010/main" val="48270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1A3C-1260-4E81-A40F-FE28022A9393}" type="slidenum">
              <a:rPr lang="en-US" smtClean="0"/>
              <a:pPr/>
              <a:t>‹#›</a:t>
            </a:fld>
            <a:endParaRPr lang="en-US"/>
          </a:p>
        </p:txBody>
      </p:sp>
      <p:sp>
        <p:nvSpPr>
          <p:cNvPr id="7" name="TextBox 6"/>
          <p:cNvSpPr txBox="1"/>
          <p:nvPr userDrawn="1"/>
        </p:nvSpPr>
        <p:spPr>
          <a:xfrm>
            <a:off x="0" y="0"/>
            <a:ext cx="9144000" cy="230832"/>
          </a:xfrm>
          <a:prstGeom prst="rect">
            <a:avLst/>
          </a:prstGeom>
          <a:solidFill>
            <a:srgbClr val="6AA850"/>
          </a:solidFill>
        </p:spPr>
        <p:txBody>
          <a:bodyPr wrap="square" rtlCol="0">
            <a:spAutoFit/>
          </a:bodyPr>
          <a:lstStyle/>
          <a:p>
            <a:pPr algn="ctr"/>
            <a:endParaRPr lang="en-US" sz="900" b="1" dirty="0"/>
          </a:p>
        </p:txBody>
      </p:sp>
      <p:sp>
        <p:nvSpPr>
          <p:cNvPr id="8" name="TextBox 7"/>
          <p:cNvSpPr txBox="1"/>
          <p:nvPr userDrawn="1"/>
        </p:nvSpPr>
        <p:spPr>
          <a:xfrm>
            <a:off x="0" y="6638544"/>
            <a:ext cx="9144000" cy="230832"/>
          </a:xfrm>
          <a:prstGeom prst="rect">
            <a:avLst/>
          </a:prstGeom>
          <a:solidFill>
            <a:srgbClr val="6AA850"/>
          </a:solidFill>
        </p:spPr>
        <p:txBody>
          <a:bodyPr wrap="square" rtlCol="0">
            <a:spAutoFit/>
          </a:bodyPr>
          <a:lstStyle/>
          <a:p>
            <a:pPr algn="ctr"/>
            <a:endParaRPr lang="en-US" sz="900" b="1" dirty="0"/>
          </a:p>
        </p:txBody>
      </p:sp>
      <p:pic>
        <p:nvPicPr>
          <p:cNvPr id="9" name="Picture 8" descr="C:\Users\dpaul\Downloads\nsf1.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5965418"/>
            <a:ext cx="660504" cy="6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329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1A3C-1260-4E81-A40F-FE28022A9393}" type="slidenum">
              <a:rPr lang="en-US" smtClean="0"/>
              <a:pPr/>
              <a:t>‹#›</a:t>
            </a:fld>
            <a:endParaRPr lang="en-US"/>
          </a:p>
        </p:txBody>
      </p:sp>
      <p:sp>
        <p:nvSpPr>
          <p:cNvPr id="7" name="TextBox 6"/>
          <p:cNvSpPr txBox="1"/>
          <p:nvPr userDrawn="1"/>
        </p:nvSpPr>
        <p:spPr>
          <a:xfrm>
            <a:off x="0" y="0"/>
            <a:ext cx="9144000" cy="230832"/>
          </a:xfrm>
          <a:prstGeom prst="rect">
            <a:avLst/>
          </a:prstGeom>
          <a:solidFill>
            <a:srgbClr val="6AA850"/>
          </a:solidFill>
        </p:spPr>
        <p:txBody>
          <a:bodyPr wrap="square" rtlCol="0">
            <a:spAutoFit/>
          </a:bodyPr>
          <a:lstStyle/>
          <a:p>
            <a:pPr algn="ctr"/>
            <a:endParaRPr lang="en-US" sz="900" b="1" dirty="0"/>
          </a:p>
        </p:txBody>
      </p:sp>
    </p:spTree>
    <p:extLst>
      <p:ext uri="{BB962C8B-B14F-4D97-AF65-F5344CB8AC3E}">
        <p14:creationId xmlns:p14="http://schemas.microsoft.com/office/powerpoint/2010/main" val="1383087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1D23B-8599-4842-B32C-D3E73C008BAF}"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1A3C-1260-4E81-A40F-FE28022A9393}" type="slidenum">
              <a:rPr lang="en-US" smtClean="0"/>
              <a:pPr/>
              <a:t>‹#›</a:t>
            </a:fld>
            <a:endParaRPr lang="en-US"/>
          </a:p>
        </p:txBody>
      </p:sp>
    </p:spTree>
    <p:extLst>
      <p:ext uri="{BB962C8B-B14F-4D97-AF65-F5344CB8AC3E}">
        <p14:creationId xmlns:p14="http://schemas.microsoft.com/office/powerpoint/2010/main" val="13165564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21D23B-8599-4842-B32C-D3E73C008BAF}"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B1A3C-1260-4E81-A40F-FE28022A9393}" type="slidenum">
              <a:rPr lang="en-US" smtClean="0"/>
              <a:pPr/>
              <a:t>‹#›</a:t>
            </a:fld>
            <a:endParaRPr lang="en-US"/>
          </a:p>
        </p:txBody>
      </p:sp>
    </p:spTree>
    <p:extLst>
      <p:ext uri="{BB962C8B-B14F-4D97-AF65-F5344CB8AC3E}">
        <p14:creationId xmlns:p14="http://schemas.microsoft.com/office/powerpoint/2010/main" val="341819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21D23B-8599-4842-B32C-D3E73C008BAF}" type="datetimeFigureOut">
              <a:rPr lang="en-US" smtClean="0"/>
              <a:pPr/>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B1A3C-1260-4E81-A40F-FE28022A9393}" type="slidenum">
              <a:rPr lang="en-US" smtClean="0"/>
              <a:pPr/>
              <a:t>‹#›</a:t>
            </a:fld>
            <a:endParaRPr lang="en-US"/>
          </a:p>
        </p:txBody>
      </p:sp>
    </p:spTree>
    <p:extLst>
      <p:ext uri="{BB962C8B-B14F-4D97-AF65-F5344CB8AC3E}">
        <p14:creationId xmlns:p14="http://schemas.microsoft.com/office/powerpoint/2010/main" val="179634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21D23B-8599-4842-B32C-D3E73C008BAF}" type="datetimeFigureOut">
              <a:rPr lang="en-US" smtClean="0"/>
              <a:pPr/>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B1A3C-1260-4E81-A40F-FE28022A9393}" type="slidenum">
              <a:rPr lang="en-US" smtClean="0"/>
              <a:pPr/>
              <a:t>‹#›</a:t>
            </a:fld>
            <a:endParaRPr lang="en-US"/>
          </a:p>
        </p:txBody>
      </p:sp>
    </p:spTree>
    <p:extLst>
      <p:ext uri="{BB962C8B-B14F-4D97-AF65-F5344CB8AC3E}">
        <p14:creationId xmlns:p14="http://schemas.microsoft.com/office/powerpoint/2010/main" val="280785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1D23B-8599-4842-B32C-D3E73C008BAF}" type="datetimeFigureOut">
              <a:rPr lang="en-US" smtClean="0"/>
              <a:pPr/>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B1A3C-1260-4E81-A40F-FE28022A9393}" type="slidenum">
              <a:rPr lang="en-US" smtClean="0"/>
              <a:pPr/>
              <a:t>‹#›</a:t>
            </a:fld>
            <a:endParaRPr lang="en-US"/>
          </a:p>
        </p:txBody>
      </p:sp>
      <p:sp>
        <p:nvSpPr>
          <p:cNvPr id="5" name="TextBox 4"/>
          <p:cNvSpPr txBox="1"/>
          <p:nvPr userDrawn="1"/>
        </p:nvSpPr>
        <p:spPr>
          <a:xfrm>
            <a:off x="0" y="0"/>
            <a:ext cx="9144000" cy="230832"/>
          </a:xfrm>
          <a:prstGeom prst="rect">
            <a:avLst/>
          </a:prstGeom>
          <a:solidFill>
            <a:srgbClr val="6AA850"/>
          </a:solidFill>
        </p:spPr>
        <p:txBody>
          <a:bodyPr wrap="square" rtlCol="0">
            <a:spAutoFit/>
          </a:bodyPr>
          <a:lstStyle/>
          <a:p>
            <a:pPr algn="ctr"/>
            <a:endParaRPr lang="en-US" sz="900" b="1" dirty="0"/>
          </a:p>
        </p:txBody>
      </p:sp>
      <p:sp>
        <p:nvSpPr>
          <p:cNvPr id="6" name="TextBox 5"/>
          <p:cNvSpPr txBox="1"/>
          <p:nvPr userDrawn="1"/>
        </p:nvSpPr>
        <p:spPr>
          <a:xfrm>
            <a:off x="0" y="6638544"/>
            <a:ext cx="9144000" cy="230832"/>
          </a:xfrm>
          <a:prstGeom prst="rect">
            <a:avLst/>
          </a:prstGeom>
          <a:solidFill>
            <a:srgbClr val="6AA850"/>
          </a:solidFill>
        </p:spPr>
        <p:txBody>
          <a:bodyPr wrap="square" rtlCol="0">
            <a:spAutoFit/>
          </a:bodyPr>
          <a:lstStyle/>
          <a:p>
            <a:pPr algn="ctr"/>
            <a:endParaRPr lang="en-US" sz="900" b="1" dirty="0"/>
          </a:p>
        </p:txBody>
      </p:sp>
      <p:pic>
        <p:nvPicPr>
          <p:cNvPr id="7" name="Picture 6" descr="C:\Users\dpaul\Downloads\nsf1.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5965418"/>
            <a:ext cx="660504" cy="6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2931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1D23B-8599-4842-B32C-D3E73C008BAF}" type="datetimeFigureOut">
              <a:rPr lang="en-US" smtClean="0"/>
              <a:pPr/>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B1A3C-1260-4E81-A40F-FE28022A9393}" type="slidenum">
              <a:rPr lang="en-US" smtClean="0"/>
              <a:pPr/>
              <a:t>‹#›</a:t>
            </a:fld>
            <a:endParaRPr lang="en-US"/>
          </a:p>
        </p:txBody>
      </p:sp>
      <p:sp>
        <p:nvSpPr>
          <p:cNvPr id="5" name="TextBox 4"/>
          <p:cNvSpPr txBox="1"/>
          <p:nvPr userDrawn="1"/>
        </p:nvSpPr>
        <p:spPr>
          <a:xfrm>
            <a:off x="0" y="0"/>
            <a:ext cx="9144000" cy="230832"/>
          </a:xfrm>
          <a:prstGeom prst="rect">
            <a:avLst/>
          </a:prstGeom>
          <a:solidFill>
            <a:srgbClr val="6AA850"/>
          </a:solidFill>
        </p:spPr>
        <p:txBody>
          <a:bodyPr wrap="square" rtlCol="0">
            <a:spAutoFit/>
          </a:bodyPr>
          <a:lstStyle/>
          <a:p>
            <a:pPr algn="ctr"/>
            <a:endParaRPr lang="en-US" sz="900" b="1" dirty="0"/>
          </a:p>
        </p:txBody>
      </p:sp>
      <p:sp>
        <p:nvSpPr>
          <p:cNvPr id="6" name="TextBox 5"/>
          <p:cNvSpPr txBox="1"/>
          <p:nvPr userDrawn="1"/>
        </p:nvSpPr>
        <p:spPr>
          <a:xfrm>
            <a:off x="0" y="6638544"/>
            <a:ext cx="9144000" cy="230832"/>
          </a:xfrm>
          <a:prstGeom prst="rect">
            <a:avLst/>
          </a:prstGeom>
          <a:solidFill>
            <a:srgbClr val="6AA850"/>
          </a:solidFill>
        </p:spPr>
        <p:txBody>
          <a:bodyPr wrap="square" rtlCol="0">
            <a:spAutoFit/>
          </a:bodyPr>
          <a:lstStyle/>
          <a:p>
            <a:pPr algn="ctr"/>
            <a:endParaRPr lang="en-US" sz="900" b="1" dirty="0"/>
          </a:p>
        </p:txBody>
      </p:sp>
    </p:spTree>
    <p:extLst>
      <p:ext uri="{BB962C8B-B14F-4D97-AF65-F5344CB8AC3E}">
        <p14:creationId xmlns:p14="http://schemas.microsoft.com/office/powerpoint/2010/main" val="6318623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1D23B-8599-4842-B32C-D3E73C008BAF}" type="datetimeFigureOut">
              <a:rPr lang="en-US" smtClean="0"/>
              <a:pPr/>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B1A3C-1260-4E81-A40F-FE28022A9393}" type="slidenum">
              <a:rPr lang="en-US" smtClean="0"/>
              <a:pPr/>
              <a:t>‹#›</a:t>
            </a:fld>
            <a:endParaRPr lang="en-US"/>
          </a:p>
        </p:txBody>
      </p:sp>
    </p:spTree>
    <p:extLst>
      <p:ext uri="{BB962C8B-B14F-4D97-AF65-F5344CB8AC3E}">
        <p14:creationId xmlns:p14="http://schemas.microsoft.com/office/powerpoint/2010/main" val="116123465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55" r:id="rId3"/>
    <p:sldLayoutId id="2147483745" r:id="rId4"/>
    <p:sldLayoutId id="2147483746" r:id="rId5"/>
    <p:sldLayoutId id="2147483747" r:id="rId6"/>
    <p:sldLayoutId id="2147483748" r:id="rId7"/>
    <p:sldLayoutId id="2147483749" r:id="rId8"/>
    <p:sldLayoutId id="2147483754" r:id="rId9"/>
    <p:sldLayoutId id="2147483750" r:id="rId10"/>
    <p:sldLayoutId id="2147483751" r:id="rId11"/>
    <p:sldLayoutId id="2147483752" r:id="rId12"/>
    <p:sldLayoutId id="2147483753"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digbio.org/content/idigbios-train-trainers-georeferencing-update-ii-out-dark-ages" TargetMode="Externa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2.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tcn.amnh.org/" TargetMode="External"/><Relationship Id="rId7" Type="http://schemas.openxmlformats.org/officeDocument/2006/relationships/image" Target="../media/image16.png"/><Relationship Id="rId2" Type="http://schemas.openxmlformats.org/officeDocument/2006/relationships/hyperlink" Target="http://invertnet.org/" TargetMode="External"/><Relationship Id="rId1" Type="http://schemas.openxmlformats.org/officeDocument/2006/relationships/slideLayout" Target="../slideLayouts/slideLayout8.xml"/><Relationship Id="rId6" Type="http://schemas.openxmlformats.org/officeDocument/2006/relationships/hyperlink" Target="http://hasbrouck.asu.edu/symbiota/portal/index.php" TargetMode="External"/><Relationship Id="rId5" Type="http://schemas.openxmlformats.org/officeDocument/2006/relationships/hyperlink" Target="http://symbiota.org/bryophytes/index.php" TargetMode="External"/><Relationship Id="rId4" Type="http://schemas.openxmlformats.org/officeDocument/2006/relationships/hyperlink" Target="http://symbiota.org/nalichens/index.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9313" y="2590800"/>
            <a:ext cx="3763617" cy="11629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69487" y="6564868"/>
            <a:ext cx="1798313" cy="369332"/>
          </a:xfrm>
          <a:prstGeom prst="rect">
            <a:avLst/>
          </a:prstGeom>
        </p:spPr>
        <p:txBody>
          <a:bodyPr wrap="none">
            <a:spAutoFit/>
          </a:bodyPr>
          <a:lstStyle/>
          <a:p>
            <a:r>
              <a:rPr lang="en-US" b="1" dirty="0" smtClean="0">
                <a:solidFill>
                  <a:schemeClr val="bg1"/>
                </a:solidFill>
              </a:rPr>
              <a:t>www.iDigBio.org</a:t>
            </a:r>
            <a:endParaRPr lang="en-US" b="1" dirty="0">
              <a:solidFill>
                <a:schemeClr val="bg1"/>
              </a:solidFill>
            </a:endParaRPr>
          </a:p>
        </p:txBody>
      </p:sp>
      <p:pic>
        <p:nvPicPr>
          <p:cNvPr id="15" name="Picture 14" descr="http://www.flmnh.ufl.edu/packages/flmnh_theme/themes/flmnh/css/images/xflmnh_logo.png.pagespeed.ic.TBE38Gm2Hy.png"/>
          <p:cNvPicPr>
            <a:picLocks noChangeAspect="1" noChangeArrowheads="1"/>
          </p:cNvPicPr>
          <p:nvPr/>
        </p:nvPicPr>
        <p:blipFill>
          <a:blip r:embed="rId4" cstate="print"/>
          <a:srcRect/>
          <a:stretch>
            <a:fillRect/>
          </a:stretch>
        </p:blipFill>
        <p:spPr bwMode="auto">
          <a:xfrm>
            <a:off x="152400" y="459433"/>
            <a:ext cx="2397584" cy="318561"/>
          </a:xfrm>
          <a:prstGeom prst="rect">
            <a:avLst/>
          </a:prstGeom>
          <a:noFill/>
        </p:spPr>
      </p:pic>
      <p:pic>
        <p:nvPicPr>
          <p:cNvPr id="16" name="Picture 10" descr="University of Florida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1909" y="466312"/>
            <a:ext cx="1438275" cy="3048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assets0.webkite.com/datas/578577.best/original/fsu_logo-full.jpg?13497933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6384" y="325644"/>
            <a:ext cx="587198" cy="5861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4140" y="1905000"/>
            <a:ext cx="4343400"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srgbClr val="6AA850"/>
                </a:solidFill>
                <a:effectLst/>
                <a:uLnTx/>
                <a:uFillTx/>
                <a:latin typeface="Palatino Linotype" pitchFamily="18" charset="0"/>
                <a:ea typeface="+mj-ea"/>
                <a:cs typeface="+mj-cs"/>
              </a:rPr>
              <a:t>Update from the</a:t>
            </a:r>
          </a:p>
        </p:txBody>
      </p:sp>
      <p:sp>
        <p:nvSpPr>
          <p:cNvPr id="21" name="Subtitle 2"/>
          <p:cNvSpPr>
            <a:spLocks noGrp="1"/>
          </p:cNvSpPr>
          <p:nvPr>
            <p:ph type="subTitle" idx="1"/>
          </p:nvPr>
        </p:nvSpPr>
        <p:spPr>
          <a:xfrm>
            <a:off x="0" y="4191000"/>
            <a:ext cx="9144000" cy="1219200"/>
          </a:xfrm>
        </p:spPr>
        <p:txBody>
          <a:bodyPr>
            <a:normAutofit fontScale="92500" lnSpcReduction="20000"/>
          </a:bodyPr>
          <a:lstStyle/>
          <a:p>
            <a:pPr lvl="2" algn="l">
              <a:spcBef>
                <a:spcPts val="0"/>
              </a:spcBef>
            </a:pPr>
            <a:r>
              <a:rPr lang="en-US" sz="1800" dirty="0" smtClean="0">
                <a:solidFill>
                  <a:schemeClr val="tx1">
                    <a:lumMod val="85000"/>
                    <a:lumOff val="15000"/>
                  </a:schemeClr>
                </a:solidFill>
              </a:rPr>
              <a:t>Entomological Society of America (ESA)</a:t>
            </a:r>
          </a:p>
          <a:p>
            <a:pPr lvl="2" algn="l">
              <a:spcBef>
                <a:spcPts val="0"/>
              </a:spcBef>
            </a:pPr>
            <a:r>
              <a:rPr lang="en-US" sz="1800" dirty="0" smtClean="0">
                <a:solidFill>
                  <a:schemeClr val="tx1">
                    <a:lumMod val="85000"/>
                    <a:lumOff val="15000"/>
                  </a:schemeClr>
                </a:solidFill>
              </a:rPr>
              <a:t>Systematics, Evolution, and Biodiversity (SysEB) Section Symposium:</a:t>
            </a:r>
          </a:p>
          <a:p>
            <a:pPr lvl="2" algn="l">
              <a:spcBef>
                <a:spcPts val="0"/>
              </a:spcBef>
            </a:pPr>
            <a:r>
              <a:rPr lang="en-US" sz="1800" dirty="0" smtClean="0">
                <a:solidFill>
                  <a:schemeClr val="tx1">
                    <a:lumMod val="85000"/>
                    <a:lumOff val="15000"/>
                  </a:schemeClr>
                </a:solidFill>
              </a:rPr>
              <a:t>From Voucher Specimen to Climate Change: The Merging of Systematics and Ecology</a:t>
            </a:r>
          </a:p>
          <a:p>
            <a:pPr lvl="2" algn="l">
              <a:spcBef>
                <a:spcPts val="0"/>
              </a:spcBef>
            </a:pPr>
            <a:r>
              <a:rPr lang="en-US" sz="1800" dirty="0" smtClean="0">
                <a:solidFill>
                  <a:schemeClr val="tx1">
                    <a:lumMod val="85000"/>
                    <a:lumOff val="15000"/>
                  </a:schemeClr>
                </a:solidFill>
              </a:rPr>
              <a:t>November 13th, 2012 Knoxville, TN</a:t>
            </a:r>
          </a:p>
          <a:p>
            <a:pPr>
              <a:spcBef>
                <a:spcPts val="0"/>
              </a:spcBef>
            </a:pPr>
            <a:r>
              <a:rPr lang="en-US" sz="1800" dirty="0" smtClean="0">
                <a:solidFill>
                  <a:schemeClr val="tx1">
                    <a:lumMod val="85000"/>
                    <a:lumOff val="15000"/>
                  </a:schemeClr>
                </a:solidFill>
              </a:rPr>
              <a:t>Debbie Paul, Greg Riccardi, Gil Nelson</a:t>
            </a:r>
            <a:endParaRPr lang="en-US" sz="1800" dirty="0">
              <a:solidFill>
                <a:schemeClr val="tx1">
                  <a:lumMod val="85000"/>
                  <a:lumOff val="15000"/>
                </a:schemeClr>
              </a:solidFill>
            </a:endParaRPr>
          </a:p>
        </p:txBody>
      </p:sp>
      <p:pic>
        <p:nvPicPr>
          <p:cNvPr id="2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1800" y="5343144"/>
            <a:ext cx="1060227" cy="113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8" cstate="print"/>
          <a:srcRect/>
          <a:stretch>
            <a:fillRect/>
          </a:stretch>
        </p:blipFill>
        <p:spPr bwMode="auto">
          <a:xfrm>
            <a:off x="4105275" y="5343144"/>
            <a:ext cx="949605" cy="1133856"/>
          </a:xfrm>
          <a:prstGeom prst="rect">
            <a:avLst/>
          </a:prstGeom>
          <a:noFill/>
          <a:ln w="9525">
            <a:noFill/>
            <a:miter lim="800000"/>
            <a:headEnd/>
            <a:tailEnd/>
          </a:ln>
        </p:spPr>
      </p:pic>
      <p:sp>
        <p:nvSpPr>
          <p:cNvPr id="6" name="Rectangle 5"/>
          <p:cNvSpPr/>
          <p:nvPr/>
        </p:nvSpPr>
        <p:spPr>
          <a:xfrm>
            <a:off x="6027948" y="2776240"/>
            <a:ext cx="1721946" cy="839391"/>
          </a:xfrm>
          <a:prstGeom prst="rect">
            <a:avLst/>
          </a:prstGeom>
        </p:spPr>
        <p:txBody>
          <a:bodyPr wrap="none">
            <a:spAutoFit/>
          </a:bodyPr>
          <a:lstStyle/>
          <a:p>
            <a:pPr lvl="0">
              <a:defRPr/>
            </a:pPr>
            <a:r>
              <a:rPr lang="en-US" sz="5400" kern="0" dirty="0">
                <a:solidFill>
                  <a:srgbClr val="6AA850"/>
                </a:solidFill>
                <a:latin typeface="Palatino Linotype" pitchFamily="18" charset="0"/>
              </a:rPr>
              <a:t>HUB</a:t>
            </a:r>
            <a:endParaRPr lang="en-US" sz="5400" kern="0" dirty="0">
              <a:solidFill>
                <a:srgbClr val="6AA850"/>
              </a:solidFill>
            </a:endParaRPr>
          </a:p>
        </p:txBody>
      </p:sp>
      <p:pic>
        <p:nvPicPr>
          <p:cNvPr id="1027"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651" t="1132" r="21206" b="51175"/>
          <a:stretch/>
        </p:blipFill>
        <p:spPr bwMode="auto">
          <a:xfrm>
            <a:off x="5131080" y="5343142"/>
            <a:ext cx="1097280" cy="1133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65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38200" y="1524000"/>
            <a:ext cx="8229600" cy="49529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2000" b="1" dirty="0" smtClean="0">
                <a:solidFill>
                  <a:schemeClr val="tx1">
                    <a:lumMod val="85000"/>
                    <a:lumOff val="15000"/>
                  </a:schemeClr>
                </a:solidFill>
              </a:rPr>
              <a:t>iDigBio API v1 </a:t>
            </a:r>
            <a:r>
              <a:rPr lang="en-US" sz="2000" dirty="0" smtClean="0">
                <a:solidFill>
                  <a:schemeClr val="tx1">
                    <a:lumMod val="85000"/>
                    <a:lumOff val="15000"/>
                  </a:schemeClr>
                </a:solidFill>
              </a:rPr>
              <a:t>(Releasing 11/9/12)</a:t>
            </a:r>
          </a:p>
          <a:p>
            <a:pPr lvl="1">
              <a:spcBef>
                <a:spcPts val="0"/>
              </a:spcBef>
            </a:pPr>
            <a:r>
              <a:rPr lang="en-US" sz="2000" dirty="0" smtClean="0">
                <a:solidFill>
                  <a:schemeClr val="tx1">
                    <a:lumMod val="85000"/>
                    <a:lumOff val="15000"/>
                  </a:schemeClr>
                </a:solidFill>
              </a:rPr>
              <a:t>Adds support for storage of taxon data, people, and organizations</a:t>
            </a:r>
          </a:p>
          <a:p>
            <a:pPr lvl="1">
              <a:spcBef>
                <a:spcPts val="0"/>
              </a:spcBef>
            </a:pPr>
            <a:r>
              <a:rPr lang="en-US" sz="2000" dirty="0" smtClean="0">
                <a:solidFill>
                  <a:schemeClr val="tx1">
                    <a:lumMod val="85000"/>
                    <a:lumOff val="15000"/>
                  </a:schemeClr>
                </a:solidFill>
              </a:rPr>
              <a:t>Improved handling of inter-type relationships</a:t>
            </a:r>
          </a:p>
          <a:p>
            <a:pPr lvl="1">
              <a:spcBef>
                <a:spcPts val="0"/>
              </a:spcBef>
            </a:pPr>
            <a:r>
              <a:rPr lang="en-US" sz="2000" dirty="0" smtClean="0">
                <a:solidFill>
                  <a:schemeClr val="tx1">
                    <a:lumMod val="85000"/>
                    <a:lumOff val="15000"/>
                  </a:schemeClr>
                </a:solidFill>
              </a:rPr>
              <a:t>Ready to enable write access for a limited set of beta-testers.</a:t>
            </a:r>
          </a:p>
          <a:p>
            <a:pPr>
              <a:spcBef>
                <a:spcPts val="0"/>
              </a:spcBef>
            </a:pPr>
            <a:endParaRPr lang="en-US" sz="2000" dirty="0" smtClean="0">
              <a:solidFill>
                <a:schemeClr val="tx1">
                  <a:lumMod val="85000"/>
                  <a:lumOff val="15000"/>
                </a:schemeClr>
              </a:solidFill>
            </a:endParaRPr>
          </a:p>
          <a:p>
            <a:pPr>
              <a:spcBef>
                <a:spcPts val="0"/>
              </a:spcBef>
            </a:pPr>
            <a:r>
              <a:rPr lang="en-US" sz="2000" b="1" dirty="0" smtClean="0">
                <a:solidFill>
                  <a:schemeClr val="tx1">
                    <a:lumMod val="85000"/>
                    <a:lumOff val="15000"/>
                  </a:schemeClr>
                </a:solidFill>
              </a:rPr>
              <a:t>iDigBio Portal v1 </a:t>
            </a:r>
            <a:r>
              <a:rPr lang="en-US" sz="2000" dirty="0" smtClean="0">
                <a:solidFill>
                  <a:schemeClr val="tx1">
                    <a:lumMod val="85000"/>
                    <a:lumOff val="15000"/>
                  </a:schemeClr>
                </a:solidFill>
              </a:rPr>
              <a:t>(Releasing 12/12/12)</a:t>
            </a:r>
          </a:p>
          <a:p>
            <a:pPr lvl="1">
              <a:spcBef>
                <a:spcPts val="0"/>
              </a:spcBef>
            </a:pPr>
            <a:r>
              <a:rPr lang="en-US" sz="2000" dirty="0" smtClean="0">
                <a:solidFill>
                  <a:schemeClr val="tx1">
                    <a:lumMod val="85000"/>
                    <a:lumOff val="15000"/>
                  </a:schemeClr>
                </a:solidFill>
              </a:rPr>
              <a:t>Integrated with iDigBio Web authentication.</a:t>
            </a:r>
          </a:p>
          <a:p>
            <a:pPr>
              <a:spcBef>
                <a:spcPts val="0"/>
              </a:spcBef>
            </a:pPr>
            <a:r>
              <a:rPr lang="en-US" sz="2000" dirty="0" smtClean="0">
                <a:solidFill>
                  <a:schemeClr val="tx1">
                    <a:lumMod val="85000"/>
                    <a:lumOff val="15000"/>
                  </a:schemeClr>
                </a:solidFill>
              </a:rPr>
              <a:t>Slowly expanding interactive features</a:t>
            </a:r>
          </a:p>
          <a:p>
            <a:pPr lvl="1">
              <a:spcBef>
                <a:spcPts val="0"/>
              </a:spcBef>
            </a:pPr>
            <a:r>
              <a:rPr lang="en-US" sz="2000" dirty="0" smtClean="0">
                <a:solidFill>
                  <a:schemeClr val="tx1">
                    <a:lumMod val="85000"/>
                    <a:lumOff val="15000"/>
                  </a:schemeClr>
                </a:solidFill>
              </a:rPr>
              <a:t>focus is on backend and process right now</a:t>
            </a:r>
          </a:p>
          <a:p>
            <a:pPr>
              <a:spcBef>
                <a:spcPts val="0"/>
              </a:spcBef>
            </a:pPr>
            <a:r>
              <a:rPr lang="en-US" sz="2000" dirty="0" smtClean="0">
                <a:solidFill>
                  <a:schemeClr val="tx1">
                    <a:lumMod val="85000"/>
                    <a:lumOff val="15000"/>
                  </a:schemeClr>
                </a:solidFill>
              </a:rPr>
              <a:t>Creation of custom record groups (of people, specimens, or whatever) from searches</a:t>
            </a:r>
          </a:p>
          <a:p>
            <a:pPr lvl="1">
              <a:spcBef>
                <a:spcPts val="0"/>
              </a:spcBef>
            </a:pPr>
            <a:r>
              <a:rPr lang="en-US" sz="2000" dirty="0" smtClean="0">
                <a:solidFill>
                  <a:schemeClr val="tx1">
                    <a:lumMod val="85000"/>
                    <a:lumOff val="15000"/>
                  </a:schemeClr>
                </a:solidFill>
              </a:rPr>
              <a:t>Can download groups as CSV, view groups points with coordinates map</a:t>
            </a:r>
          </a:p>
          <a:p>
            <a:pPr>
              <a:spcBef>
                <a:spcPts val="0"/>
              </a:spcBef>
            </a:pPr>
            <a:r>
              <a:rPr lang="en-US" sz="2000" dirty="0" smtClean="0">
                <a:solidFill>
                  <a:schemeClr val="tx1">
                    <a:lumMod val="85000"/>
                    <a:lumOff val="15000"/>
                  </a:schemeClr>
                </a:solidFill>
              </a:rPr>
              <a:t>Added taxon, people, and organization indexes and searching.</a:t>
            </a:r>
          </a:p>
          <a:p>
            <a:pPr>
              <a:spcBef>
                <a:spcPts val="0"/>
              </a:spcBef>
            </a:pPr>
            <a:r>
              <a:rPr lang="en-US" sz="2000" dirty="0" smtClean="0">
                <a:solidFill>
                  <a:schemeClr val="tx1">
                    <a:lumMod val="85000"/>
                    <a:lumOff val="15000"/>
                  </a:schemeClr>
                </a:solidFill>
              </a:rPr>
              <a:t>Overall presentation of field names consistent across the portal.</a:t>
            </a:r>
            <a:endParaRPr lang="en-US" sz="2000" b="1" dirty="0">
              <a:solidFill>
                <a:schemeClr val="tx1">
                  <a:lumMod val="85000"/>
                  <a:lumOff val="15000"/>
                </a:schemeClr>
              </a:solidFill>
            </a:endParaRPr>
          </a:p>
          <a:p>
            <a:pPr>
              <a:spcBef>
                <a:spcPts val="0"/>
              </a:spcBef>
            </a:pPr>
            <a:endParaRPr lang="en-US" sz="2000" dirty="0" smtClean="0">
              <a:solidFill>
                <a:schemeClr val="tx1">
                  <a:lumMod val="85000"/>
                  <a:lumOff val="15000"/>
                </a:schemeClr>
              </a:solidFill>
            </a:endParaRPr>
          </a:p>
        </p:txBody>
      </p:sp>
      <p:sp>
        <p:nvSpPr>
          <p:cNvPr id="4" name="Content Placeholder 2"/>
          <p:cNvSpPr txBox="1">
            <a:spLocks/>
          </p:cNvSpPr>
          <p:nvPr/>
        </p:nvSpPr>
        <p:spPr>
          <a:xfrm>
            <a:off x="457200" y="1295400"/>
            <a:ext cx="7924800" cy="48768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b="1" dirty="0" smtClean="0">
              <a:solidFill>
                <a:srgbClr val="953735"/>
              </a:solidFill>
            </a:endParaRPr>
          </a:p>
        </p:txBody>
      </p:sp>
      <p:sp>
        <p:nvSpPr>
          <p:cNvPr id="6" name="Title 1"/>
          <p:cNvSpPr txBox="1">
            <a:spLocks/>
          </p:cNvSpPr>
          <p:nvPr/>
        </p:nvSpPr>
        <p:spPr>
          <a:xfrm>
            <a:off x="4232118" y="500222"/>
            <a:ext cx="2667000" cy="871378"/>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6AA850"/>
                </a:solidFill>
              </a:rPr>
              <a:t> </a:t>
            </a:r>
            <a:r>
              <a:rPr lang="en-US" sz="5200" dirty="0" smtClean="0">
                <a:solidFill>
                  <a:srgbClr val="6AA850"/>
                </a:solidFill>
              </a:rPr>
              <a:t>HUB v1</a:t>
            </a:r>
            <a:endParaRPr lang="en-US" sz="5200" dirty="0">
              <a:solidFill>
                <a:srgbClr val="6AA850"/>
              </a:solidFill>
            </a:endParaRPr>
          </a:p>
        </p:txBody>
      </p:sp>
      <p:pic>
        <p:nvPicPr>
          <p:cNvPr id="7"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505345"/>
            <a:ext cx="2572835" cy="79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847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28600"/>
          </a:xfrm>
        </p:spPr>
        <p:txBody>
          <a:bodyPr>
            <a:normAutofit fontScale="90000"/>
          </a:bodyPr>
          <a:lstStyle/>
          <a:p>
            <a:r>
              <a:rPr lang="en-US" sz="3100" b="1" dirty="0"/>
              <a:t>Building the </a:t>
            </a:r>
            <a:r>
              <a:rPr lang="en-US" sz="3100" b="1" dirty="0" err="1"/>
              <a:t>iDigBio</a:t>
            </a:r>
            <a:r>
              <a:rPr lang="en-US" sz="3100" b="1" dirty="0"/>
              <a:t> Cloud </a:t>
            </a:r>
            <a:r>
              <a:rPr lang="en-US" b="1" dirty="0"/>
              <a:t/>
            </a:r>
            <a:br>
              <a:rPr lang="en-US" b="1" dirty="0"/>
            </a:br>
            <a:endParaRPr lang="en-US" dirty="0"/>
          </a:p>
        </p:txBody>
      </p:sp>
      <p:sp>
        <p:nvSpPr>
          <p:cNvPr id="3" name="Content Placeholder 2"/>
          <p:cNvSpPr>
            <a:spLocks noGrp="1"/>
          </p:cNvSpPr>
          <p:nvPr>
            <p:ph idx="1"/>
          </p:nvPr>
        </p:nvSpPr>
        <p:spPr>
          <a:xfrm>
            <a:off x="457200" y="1112837"/>
            <a:ext cx="8458200" cy="4906963"/>
          </a:xfrm>
        </p:spPr>
        <p:txBody>
          <a:bodyPr>
            <a:normAutofit/>
          </a:bodyPr>
          <a:lstStyle/>
          <a:p>
            <a:r>
              <a:rPr lang="en-US" sz="1800" dirty="0">
                <a:solidFill>
                  <a:schemeClr val="tx1">
                    <a:lumMod val="85000"/>
                    <a:lumOff val="15000"/>
                  </a:schemeClr>
                </a:solidFill>
              </a:rPr>
              <a:t>Cloud-based strategy</a:t>
            </a:r>
          </a:p>
          <a:p>
            <a:pPr lvl="1"/>
            <a:r>
              <a:rPr lang="en-US" sz="1800" dirty="0">
                <a:solidFill>
                  <a:schemeClr val="tx1">
                    <a:lumMod val="85000"/>
                    <a:lumOff val="15000"/>
                  </a:schemeClr>
                </a:solidFill>
              </a:rPr>
              <a:t>Providing useful services/APIs (programmatic and web-</a:t>
            </a:r>
            <a:r>
              <a:rPr lang="en-US" sz="1800" dirty="0" smtClean="0">
                <a:solidFill>
                  <a:schemeClr val="tx1">
                    <a:lumMod val="85000"/>
                    <a:lumOff val="15000"/>
                  </a:schemeClr>
                </a:solidFill>
              </a:rPr>
              <a:t>based Application    </a:t>
            </a:r>
          </a:p>
          <a:p>
            <a:pPr marL="457200" lvl="1" indent="0">
              <a:buNone/>
            </a:pPr>
            <a:r>
              <a:rPr lang="en-US" sz="1800" dirty="0">
                <a:solidFill>
                  <a:schemeClr val="tx1">
                    <a:lumMod val="85000"/>
                    <a:lumOff val="15000"/>
                  </a:schemeClr>
                </a:solidFill>
              </a:rPr>
              <a:t>	</a:t>
            </a:r>
            <a:r>
              <a:rPr lang="en-US" sz="1800" dirty="0" smtClean="0">
                <a:solidFill>
                  <a:schemeClr val="tx1">
                    <a:lumMod val="85000"/>
                    <a:lumOff val="15000"/>
                  </a:schemeClr>
                </a:solidFill>
              </a:rPr>
              <a:t>Programming </a:t>
            </a:r>
            <a:r>
              <a:rPr lang="en-US" sz="1800" dirty="0">
                <a:solidFill>
                  <a:schemeClr val="tx1">
                    <a:lumMod val="85000"/>
                    <a:lumOff val="15000"/>
                  </a:schemeClr>
                </a:solidFill>
              </a:rPr>
              <a:t>I</a:t>
            </a:r>
            <a:r>
              <a:rPr lang="en-US" sz="1800" dirty="0" smtClean="0">
                <a:solidFill>
                  <a:schemeClr val="tx1">
                    <a:lumMod val="85000"/>
                    <a:lumOff val="15000"/>
                  </a:schemeClr>
                </a:solidFill>
              </a:rPr>
              <a:t>nterface)</a:t>
            </a:r>
            <a:endParaRPr lang="en-US" sz="1800" dirty="0">
              <a:solidFill>
                <a:schemeClr val="tx1">
                  <a:lumMod val="85000"/>
                  <a:lumOff val="15000"/>
                </a:schemeClr>
              </a:solidFill>
            </a:endParaRPr>
          </a:p>
          <a:p>
            <a:pPr lvl="1"/>
            <a:r>
              <a:rPr lang="en-US" sz="1800" dirty="0">
                <a:solidFill>
                  <a:schemeClr val="tx1">
                    <a:lumMod val="85000"/>
                    <a:lumOff val="15000"/>
                  </a:schemeClr>
                </a:solidFill>
              </a:rPr>
              <a:t>Federated scalable object storage and information processing</a:t>
            </a:r>
          </a:p>
          <a:p>
            <a:pPr lvl="1"/>
            <a:r>
              <a:rPr lang="en-US" sz="1800" dirty="0">
                <a:solidFill>
                  <a:schemeClr val="tx1">
                    <a:lumMod val="85000"/>
                    <a:lumOff val="15000"/>
                  </a:schemeClr>
                </a:solidFill>
              </a:rPr>
              <a:t>Digitization-oriented virtual appliances</a:t>
            </a:r>
          </a:p>
          <a:p>
            <a:pPr lvl="1"/>
            <a:r>
              <a:rPr lang="en-US" sz="1800" dirty="0">
                <a:solidFill>
                  <a:schemeClr val="tx1">
                    <a:lumMod val="85000"/>
                    <a:lumOff val="15000"/>
                  </a:schemeClr>
                </a:solidFill>
              </a:rPr>
              <a:t>Reliance on standards, proven solutions and sustainable software</a:t>
            </a:r>
          </a:p>
          <a:p>
            <a:r>
              <a:rPr lang="en-US" sz="1800" dirty="0">
                <a:solidFill>
                  <a:schemeClr val="tx1">
                    <a:lumMod val="85000"/>
                    <a:lumOff val="15000"/>
                  </a:schemeClr>
                </a:solidFill>
              </a:rPr>
              <a:t>Continuous consultation with stakeholders</a:t>
            </a:r>
          </a:p>
          <a:p>
            <a:pPr lvl="1"/>
            <a:r>
              <a:rPr lang="en-US" sz="1800" dirty="0">
                <a:solidFill>
                  <a:schemeClr val="tx1">
                    <a:lumMod val="85000"/>
                    <a:lumOff val="15000"/>
                  </a:schemeClr>
                </a:solidFill>
              </a:rPr>
              <a:t>Surveys, </a:t>
            </a:r>
            <a:r>
              <a:rPr lang="en-US" sz="1800" dirty="0" smtClean="0">
                <a:solidFill>
                  <a:schemeClr val="tx1">
                    <a:lumMod val="85000"/>
                    <a:lumOff val="15000"/>
                  </a:schemeClr>
                </a:solidFill>
              </a:rPr>
              <a:t>working groups</a:t>
            </a:r>
            <a:r>
              <a:rPr lang="en-US" sz="1800" dirty="0">
                <a:solidFill>
                  <a:schemeClr val="tx1">
                    <a:lumMod val="85000"/>
                    <a:lumOff val="15000"/>
                  </a:schemeClr>
                </a:solidFill>
              </a:rPr>
              <a:t>, </a:t>
            </a:r>
            <a:r>
              <a:rPr lang="en-US" sz="1800" dirty="0" smtClean="0">
                <a:solidFill>
                  <a:schemeClr val="tx1">
                    <a:lumMod val="85000"/>
                    <a:lumOff val="15000"/>
                  </a:schemeClr>
                </a:solidFill>
              </a:rPr>
              <a:t>workshops</a:t>
            </a:r>
            <a:r>
              <a:rPr lang="en-US" sz="1800" dirty="0">
                <a:solidFill>
                  <a:schemeClr val="tx1">
                    <a:lumMod val="85000"/>
                    <a:lumOff val="15000"/>
                  </a:schemeClr>
                </a:solidFill>
              </a:rPr>
              <a:t>, </a:t>
            </a:r>
            <a:r>
              <a:rPr lang="en-US" sz="1800" dirty="0" smtClean="0">
                <a:solidFill>
                  <a:schemeClr val="tx1">
                    <a:lumMod val="85000"/>
                    <a:lumOff val="15000"/>
                  </a:schemeClr>
                </a:solidFill>
              </a:rPr>
              <a:t>person-to-person</a:t>
            </a:r>
            <a:endParaRPr lang="en-US" sz="1800" dirty="0">
              <a:solidFill>
                <a:schemeClr val="tx1">
                  <a:lumMod val="85000"/>
                  <a:lumOff val="15000"/>
                </a:schemeClr>
              </a:solidFill>
            </a:endParaRPr>
          </a:p>
          <a:p>
            <a:endParaRPr lang="en-US" sz="2200" dirty="0">
              <a:solidFill>
                <a:schemeClr val="tx1">
                  <a:lumMod val="85000"/>
                  <a:lumOff val="15000"/>
                </a:schemeClr>
              </a:solidFill>
            </a:endParaRPr>
          </a:p>
        </p:txBody>
      </p:sp>
      <p:pic>
        <p:nvPicPr>
          <p:cNvPr id="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04800"/>
            <a:ext cx="1523999" cy="4708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f\Downloads\iDigBioAchitectureDiag.png"/>
          <p:cNvPicPr>
            <a:picLocks noChangeAspect="1" noChangeArrowheads="1"/>
          </p:cNvPicPr>
          <p:nvPr/>
        </p:nvPicPr>
        <p:blipFill>
          <a:blip r:embed="rId4" cstate="print"/>
          <a:srcRect/>
          <a:stretch>
            <a:fillRect/>
          </a:stretch>
        </p:blipFill>
        <p:spPr bwMode="auto">
          <a:xfrm>
            <a:off x="1143000" y="3815244"/>
            <a:ext cx="7048500" cy="2509356"/>
          </a:xfrm>
          <a:prstGeom prst="rect">
            <a:avLst/>
          </a:prstGeom>
          <a:noFill/>
        </p:spPr>
      </p:pic>
    </p:spTree>
    <p:extLst>
      <p:ext uri="{BB962C8B-B14F-4D97-AF65-F5344CB8AC3E}">
        <p14:creationId xmlns:p14="http://schemas.microsoft.com/office/powerpoint/2010/main" val="90930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048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838200"/>
            <a:ext cx="8839200" cy="523220"/>
          </a:xfrm>
          <a:prstGeom prst="rect">
            <a:avLst/>
          </a:prstGeom>
          <a:noFill/>
        </p:spPr>
        <p:txBody>
          <a:bodyPr wrap="square" rtlCol="0">
            <a:spAutoFit/>
          </a:bodyPr>
          <a:lstStyle/>
          <a:p>
            <a:pPr algn="ctr"/>
            <a:r>
              <a:rPr lang="en-US" sz="2800" b="1" dirty="0" smtClean="0">
                <a:solidFill>
                  <a:schemeClr val="tx1">
                    <a:lumMod val="75000"/>
                    <a:lumOff val="25000"/>
                  </a:schemeClr>
                </a:solidFill>
              </a:rPr>
              <a:t>What Makes </a:t>
            </a:r>
            <a:r>
              <a:rPr lang="en-US" sz="2800" b="1" dirty="0" err="1" smtClean="0">
                <a:solidFill>
                  <a:schemeClr val="tx1">
                    <a:lumMod val="75000"/>
                    <a:lumOff val="25000"/>
                  </a:schemeClr>
                </a:solidFill>
              </a:rPr>
              <a:t>iDigBio</a:t>
            </a:r>
            <a:r>
              <a:rPr lang="en-US" sz="2800" b="1" dirty="0" smtClean="0">
                <a:solidFill>
                  <a:schemeClr val="tx1">
                    <a:lumMod val="75000"/>
                    <a:lumOff val="25000"/>
                  </a:schemeClr>
                </a:solidFill>
              </a:rPr>
              <a:t> Unique?</a:t>
            </a:r>
            <a:endParaRPr lang="en-US" sz="2800" b="1" dirty="0">
              <a:solidFill>
                <a:schemeClr val="tx1">
                  <a:lumMod val="75000"/>
                  <a:lumOff val="25000"/>
                </a:schemeClr>
              </a:solidFill>
            </a:endParaRPr>
          </a:p>
        </p:txBody>
      </p:sp>
      <p:sp>
        <p:nvSpPr>
          <p:cNvPr id="12" name="TextBox 11"/>
          <p:cNvSpPr txBox="1"/>
          <p:nvPr/>
        </p:nvSpPr>
        <p:spPr>
          <a:xfrm>
            <a:off x="533400" y="1524773"/>
            <a:ext cx="8229600" cy="4431983"/>
          </a:xfrm>
          <a:prstGeom prst="rect">
            <a:avLst/>
          </a:prstGeom>
          <a:noFill/>
        </p:spPr>
        <p:txBody>
          <a:bodyPr wrap="square" rtlCol="0">
            <a:spAutoFit/>
          </a:bodyPr>
          <a:lstStyle/>
          <a:p>
            <a:pPr marL="342900" indent="-342900">
              <a:buFont typeface="Wingdings" pitchFamily="2" charset="2"/>
              <a:buChar char="§"/>
            </a:pPr>
            <a:r>
              <a:rPr lang="en-US" b="1" dirty="0" smtClean="0">
                <a:solidFill>
                  <a:schemeClr val="tx1">
                    <a:lumMod val="85000"/>
                    <a:lumOff val="15000"/>
                  </a:schemeClr>
                </a:solidFill>
              </a:rPr>
              <a:t>Ingest all contributed data </a:t>
            </a:r>
            <a:r>
              <a:rPr lang="en-US" dirty="0" smtClean="0">
                <a:solidFill>
                  <a:schemeClr val="tx1">
                    <a:lumMod val="85000"/>
                    <a:lumOff val="15000"/>
                  </a:schemeClr>
                </a:solidFill>
              </a:rPr>
              <a:t>with </a:t>
            </a:r>
            <a:r>
              <a:rPr lang="en-US" b="1" dirty="0" smtClean="0">
                <a:solidFill>
                  <a:schemeClr val="tx1">
                    <a:lumMod val="85000"/>
                    <a:lumOff val="15000"/>
                  </a:schemeClr>
                </a:solidFill>
              </a:rPr>
              <a:t>emphasis on GUIDs</a:t>
            </a:r>
            <a:r>
              <a:rPr lang="en-US" dirty="0" smtClean="0">
                <a:solidFill>
                  <a:schemeClr val="tx1">
                    <a:lumMod val="85000"/>
                    <a:lumOff val="15000"/>
                  </a:schemeClr>
                </a:solidFill>
              </a:rPr>
              <a:t>, not only a restricted set of selected data elements</a:t>
            </a:r>
          </a:p>
          <a:p>
            <a:pPr marL="342900" indent="-342900">
              <a:buFont typeface="Wingdings" pitchFamily="2" charset="2"/>
              <a:buChar char="§"/>
            </a:pPr>
            <a:endParaRPr lang="en-US" sz="1100" dirty="0" smtClean="0">
              <a:solidFill>
                <a:schemeClr val="tx1">
                  <a:lumMod val="85000"/>
                  <a:lumOff val="15000"/>
                </a:schemeClr>
              </a:solidFill>
            </a:endParaRPr>
          </a:p>
          <a:p>
            <a:pPr marL="342900" indent="-342900">
              <a:buFont typeface="Wingdings" pitchFamily="2" charset="2"/>
              <a:buChar char="§"/>
            </a:pPr>
            <a:r>
              <a:rPr lang="en-US" dirty="0" smtClean="0">
                <a:solidFill>
                  <a:schemeClr val="tx1">
                    <a:lumMod val="85000"/>
                    <a:lumOff val="15000"/>
                  </a:schemeClr>
                </a:solidFill>
              </a:rPr>
              <a:t>Maintain persistent datasets and </a:t>
            </a:r>
            <a:r>
              <a:rPr lang="en-US" b="1" dirty="0" smtClean="0">
                <a:solidFill>
                  <a:schemeClr val="tx1">
                    <a:lumMod val="85000"/>
                    <a:lumOff val="15000"/>
                  </a:schemeClr>
                </a:solidFill>
              </a:rPr>
              <a:t>versioning</a:t>
            </a:r>
            <a:r>
              <a:rPr lang="en-US" dirty="0" smtClean="0">
                <a:solidFill>
                  <a:schemeClr val="tx1">
                    <a:lumMod val="85000"/>
                    <a:lumOff val="15000"/>
                  </a:schemeClr>
                </a:solidFill>
              </a:rPr>
              <a:t>, allowing new and edited records to be uploaded</a:t>
            </a:r>
            <a:r>
              <a:rPr lang="en-US" dirty="0">
                <a:solidFill>
                  <a:schemeClr val="tx1">
                    <a:lumMod val="85000"/>
                    <a:lumOff val="15000"/>
                  </a:schemeClr>
                </a:solidFill>
              </a:rPr>
              <a:t> </a:t>
            </a:r>
            <a:r>
              <a:rPr lang="en-US" dirty="0" smtClean="0">
                <a:solidFill>
                  <a:schemeClr val="tx1">
                    <a:lumMod val="85000"/>
                    <a:lumOff val="15000"/>
                  </a:schemeClr>
                </a:solidFill>
              </a:rPr>
              <a:t>as needed</a:t>
            </a:r>
            <a:endParaRPr lang="en-US" dirty="0">
              <a:solidFill>
                <a:schemeClr val="tx1">
                  <a:lumMod val="85000"/>
                  <a:lumOff val="15000"/>
                </a:schemeClr>
              </a:solidFill>
            </a:endParaRPr>
          </a:p>
          <a:p>
            <a:pPr marL="342900" indent="-342900">
              <a:buFont typeface="Wingdings" pitchFamily="2" charset="2"/>
              <a:buChar char="§"/>
            </a:pPr>
            <a:endParaRPr lang="en-US" sz="1100" dirty="0" smtClean="0">
              <a:solidFill>
                <a:schemeClr val="tx1">
                  <a:lumMod val="85000"/>
                  <a:lumOff val="15000"/>
                </a:schemeClr>
              </a:solidFill>
            </a:endParaRPr>
          </a:p>
          <a:p>
            <a:pPr marL="342900" indent="-342900">
              <a:buFont typeface="Wingdings" pitchFamily="2" charset="2"/>
              <a:buChar char="§"/>
            </a:pPr>
            <a:r>
              <a:rPr lang="en-US" dirty="0" smtClean="0">
                <a:solidFill>
                  <a:schemeClr val="tx1">
                    <a:lumMod val="85000"/>
                    <a:lumOff val="15000"/>
                  </a:schemeClr>
                </a:solidFill>
              </a:rPr>
              <a:t>Ingest textual </a:t>
            </a:r>
            <a:r>
              <a:rPr lang="en-US" b="1" dirty="0" smtClean="0">
                <a:solidFill>
                  <a:schemeClr val="tx1">
                    <a:lumMod val="85000"/>
                    <a:lumOff val="15000"/>
                  </a:schemeClr>
                </a:solidFill>
              </a:rPr>
              <a:t>specimen records</a:t>
            </a:r>
            <a:r>
              <a:rPr lang="en-US" dirty="0" smtClean="0">
                <a:solidFill>
                  <a:schemeClr val="tx1">
                    <a:lumMod val="85000"/>
                    <a:lumOff val="15000"/>
                  </a:schemeClr>
                </a:solidFill>
              </a:rPr>
              <a:t>, associated </a:t>
            </a:r>
            <a:r>
              <a:rPr lang="en-US" b="1" dirty="0" smtClean="0">
                <a:solidFill>
                  <a:schemeClr val="tx1">
                    <a:lumMod val="85000"/>
                    <a:lumOff val="15000"/>
                  </a:schemeClr>
                </a:solidFill>
              </a:rPr>
              <a:t>still images</a:t>
            </a:r>
            <a:r>
              <a:rPr lang="en-US" dirty="0" smtClean="0">
                <a:solidFill>
                  <a:schemeClr val="tx1">
                    <a:lumMod val="85000"/>
                    <a:lumOff val="15000"/>
                  </a:schemeClr>
                </a:solidFill>
              </a:rPr>
              <a:t>, </a:t>
            </a:r>
            <a:r>
              <a:rPr lang="en-US" b="1" dirty="0" smtClean="0">
                <a:solidFill>
                  <a:schemeClr val="tx1">
                    <a:lumMod val="85000"/>
                    <a:lumOff val="15000"/>
                  </a:schemeClr>
                </a:solidFill>
              </a:rPr>
              <a:t>video</a:t>
            </a:r>
            <a:r>
              <a:rPr lang="en-US" dirty="0" smtClean="0">
                <a:solidFill>
                  <a:schemeClr val="tx1">
                    <a:lumMod val="85000"/>
                    <a:lumOff val="15000"/>
                  </a:schemeClr>
                </a:solidFill>
              </a:rPr>
              <a:t>, </a:t>
            </a:r>
            <a:r>
              <a:rPr lang="en-US" b="1" dirty="0" smtClean="0">
                <a:solidFill>
                  <a:schemeClr val="tx1">
                    <a:lumMod val="85000"/>
                    <a:lumOff val="15000"/>
                  </a:schemeClr>
                </a:solidFill>
              </a:rPr>
              <a:t>audio</a:t>
            </a:r>
            <a:r>
              <a:rPr lang="en-US" dirty="0" smtClean="0">
                <a:solidFill>
                  <a:schemeClr val="tx1">
                    <a:lumMod val="85000"/>
                    <a:lumOff val="15000"/>
                  </a:schemeClr>
                </a:solidFill>
              </a:rPr>
              <a:t>, and </a:t>
            </a:r>
            <a:r>
              <a:rPr lang="en-US" b="1" dirty="0" smtClean="0">
                <a:solidFill>
                  <a:schemeClr val="tx1">
                    <a:lumMod val="85000"/>
                    <a:lumOff val="15000"/>
                  </a:schemeClr>
                </a:solidFill>
              </a:rPr>
              <a:t>other media</a:t>
            </a:r>
          </a:p>
          <a:p>
            <a:pPr marL="342900" indent="-342900">
              <a:buFont typeface="Wingdings" pitchFamily="2" charset="2"/>
              <a:buChar char="§"/>
            </a:pPr>
            <a:endParaRPr lang="en-US" sz="1100" dirty="0">
              <a:solidFill>
                <a:schemeClr val="tx1">
                  <a:lumMod val="85000"/>
                  <a:lumOff val="15000"/>
                </a:schemeClr>
              </a:solidFill>
            </a:endParaRPr>
          </a:p>
          <a:p>
            <a:pPr marL="342900" indent="-342900">
              <a:buFont typeface="Wingdings" pitchFamily="2" charset="2"/>
              <a:buChar char="§"/>
            </a:pPr>
            <a:r>
              <a:rPr lang="en-US" dirty="0" smtClean="0">
                <a:solidFill>
                  <a:schemeClr val="tx1">
                    <a:lumMod val="85000"/>
                    <a:lumOff val="15000"/>
                  </a:schemeClr>
                </a:solidFill>
              </a:rPr>
              <a:t>Ingest </a:t>
            </a:r>
            <a:r>
              <a:rPr lang="en-US" b="1" dirty="0" smtClean="0">
                <a:solidFill>
                  <a:schemeClr val="tx1">
                    <a:lumMod val="85000"/>
                    <a:lumOff val="15000"/>
                  </a:schemeClr>
                </a:solidFill>
              </a:rPr>
              <a:t>linked documents </a:t>
            </a:r>
            <a:r>
              <a:rPr lang="en-US" dirty="0" smtClean="0">
                <a:solidFill>
                  <a:schemeClr val="tx1">
                    <a:lumMod val="85000"/>
                    <a:lumOff val="15000"/>
                  </a:schemeClr>
                </a:solidFill>
              </a:rPr>
              <a:t>and </a:t>
            </a:r>
            <a:r>
              <a:rPr lang="en-US" b="1" dirty="0" smtClean="0">
                <a:solidFill>
                  <a:schemeClr val="tx1">
                    <a:lumMod val="85000"/>
                    <a:lumOff val="15000"/>
                  </a:schemeClr>
                </a:solidFill>
              </a:rPr>
              <a:t>associated literature</a:t>
            </a:r>
            <a:r>
              <a:rPr lang="en-US" dirty="0" smtClean="0">
                <a:solidFill>
                  <a:schemeClr val="tx1">
                    <a:lumMod val="85000"/>
                    <a:lumOff val="15000"/>
                  </a:schemeClr>
                </a:solidFill>
              </a:rPr>
              <a:t>, including field notes, ledgers, monographs, related specimen collections, etc.</a:t>
            </a:r>
          </a:p>
          <a:p>
            <a:pPr marL="342900" indent="-342900">
              <a:buFont typeface="Wingdings" pitchFamily="2" charset="2"/>
              <a:buChar char="§"/>
            </a:pPr>
            <a:endParaRPr lang="en-US" sz="1100" dirty="0">
              <a:solidFill>
                <a:schemeClr val="tx1">
                  <a:lumMod val="85000"/>
                  <a:lumOff val="15000"/>
                </a:schemeClr>
              </a:solidFill>
            </a:endParaRPr>
          </a:p>
          <a:p>
            <a:pPr marL="342900" indent="-342900">
              <a:buFont typeface="Wingdings" pitchFamily="2" charset="2"/>
              <a:buChar char="§"/>
            </a:pPr>
            <a:r>
              <a:rPr lang="en-US" dirty="0" smtClean="0">
                <a:solidFill>
                  <a:schemeClr val="tx1">
                    <a:lumMod val="85000"/>
                    <a:lumOff val="15000"/>
                  </a:schemeClr>
                </a:solidFill>
              </a:rPr>
              <a:t>Provide </a:t>
            </a:r>
            <a:r>
              <a:rPr lang="en-US" b="1" dirty="0" smtClean="0">
                <a:solidFill>
                  <a:schemeClr val="tx1">
                    <a:lumMod val="85000"/>
                    <a:lumOff val="15000"/>
                  </a:schemeClr>
                </a:solidFill>
              </a:rPr>
              <a:t>virtual annotation capabilities </a:t>
            </a:r>
            <a:r>
              <a:rPr lang="en-US" dirty="0" smtClean="0">
                <a:solidFill>
                  <a:schemeClr val="tx1">
                    <a:lumMod val="85000"/>
                    <a:lumOff val="15000"/>
                  </a:schemeClr>
                </a:solidFill>
              </a:rPr>
              <a:t>and </a:t>
            </a:r>
            <a:r>
              <a:rPr lang="en-US" b="1" dirty="0" smtClean="0">
                <a:solidFill>
                  <a:schemeClr val="tx1">
                    <a:lumMod val="85000"/>
                    <a:lumOff val="15000"/>
                  </a:schemeClr>
                </a:solidFill>
              </a:rPr>
              <a:t>track annotations back </a:t>
            </a:r>
            <a:r>
              <a:rPr lang="en-US" dirty="0" smtClean="0">
                <a:solidFill>
                  <a:schemeClr val="tx1">
                    <a:lumMod val="85000"/>
                    <a:lumOff val="15000"/>
                  </a:schemeClr>
                </a:solidFill>
              </a:rPr>
              <a:t>to the originating collection (provider)</a:t>
            </a:r>
            <a:br>
              <a:rPr lang="en-US" dirty="0" smtClean="0">
                <a:solidFill>
                  <a:schemeClr val="tx1">
                    <a:lumMod val="85000"/>
                    <a:lumOff val="15000"/>
                  </a:schemeClr>
                </a:solidFill>
              </a:rPr>
            </a:br>
            <a:endParaRPr lang="en-US" sz="1100" dirty="0" smtClean="0">
              <a:solidFill>
                <a:schemeClr val="tx1">
                  <a:lumMod val="85000"/>
                  <a:lumOff val="15000"/>
                </a:schemeClr>
              </a:solidFill>
            </a:endParaRPr>
          </a:p>
          <a:p>
            <a:pPr marL="342900" indent="-342900">
              <a:buFont typeface="Wingdings" pitchFamily="2" charset="2"/>
              <a:buChar char="§"/>
            </a:pPr>
            <a:r>
              <a:rPr lang="en-US" dirty="0" smtClean="0">
                <a:solidFill>
                  <a:schemeClr val="tx1">
                    <a:lumMod val="85000"/>
                    <a:lumOff val="15000"/>
                  </a:schemeClr>
                </a:solidFill>
              </a:rPr>
              <a:t>Facilitate sharing and </a:t>
            </a:r>
            <a:r>
              <a:rPr lang="en-US" b="1" dirty="0" smtClean="0">
                <a:solidFill>
                  <a:schemeClr val="tx1">
                    <a:lumMod val="85000"/>
                    <a:lumOff val="15000"/>
                  </a:schemeClr>
                </a:solidFill>
              </a:rPr>
              <a:t>integration</a:t>
            </a:r>
            <a:r>
              <a:rPr lang="en-US" dirty="0" smtClean="0">
                <a:solidFill>
                  <a:schemeClr val="tx1">
                    <a:lumMod val="85000"/>
                    <a:lumOff val="15000"/>
                  </a:schemeClr>
                </a:solidFill>
              </a:rPr>
              <a:t> of data relevant to biodiversity research</a:t>
            </a:r>
          </a:p>
          <a:p>
            <a:pPr marL="342900" indent="-342900">
              <a:buFont typeface="Wingdings" pitchFamily="2" charset="2"/>
              <a:buChar char="§"/>
            </a:pPr>
            <a:endParaRPr lang="en-US" sz="1100" dirty="0" smtClean="0">
              <a:solidFill>
                <a:schemeClr val="tx1">
                  <a:lumMod val="85000"/>
                  <a:lumOff val="15000"/>
                </a:schemeClr>
              </a:solidFill>
            </a:endParaRPr>
          </a:p>
          <a:p>
            <a:pPr marL="342900" indent="-342900">
              <a:buFont typeface="Wingdings" pitchFamily="2" charset="2"/>
              <a:buChar char="§"/>
            </a:pPr>
            <a:r>
              <a:rPr lang="en-US" dirty="0">
                <a:solidFill>
                  <a:schemeClr val="tx1">
                    <a:lumMod val="85000"/>
                    <a:lumOff val="15000"/>
                  </a:schemeClr>
                </a:solidFill>
              </a:rPr>
              <a:t>Provide </a:t>
            </a:r>
            <a:r>
              <a:rPr lang="en-US" b="1" dirty="0">
                <a:solidFill>
                  <a:schemeClr val="tx1">
                    <a:lumMod val="85000"/>
                    <a:lumOff val="15000"/>
                  </a:schemeClr>
                </a:solidFill>
              </a:rPr>
              <a:t>computational </a:t>
            </a:r>
            <a:r>
              <a:rPr lang="en-US" b="1" dirty="0" smtClean="0">
                <a:solidFill>
                  <a:schemeClr val="tx1">
                    <a:lumMod val="85000"/>
                    <a:lumOff val="15000"/>
                  </a:schemeClr>
                </a:solidFill>
              </a:rPr>
              <a:t>service</a:t>
            </a:r>
            <a:r>
              <a:rPr lang="en-US" dirty="0" smtClean="0">
                <a:solidFill>
                  <a:schemeClr val="tx1">
                    <a:lumMod val="85000"/>
                    <a:lumOff val="15000"/>
                  </a:schemeClr>
                </a:solidFill>
              </a:rPr>
              <a:t>s for </a:t>
            </a:r>
            <a:r>
              <a:rPr lang="en-US" dirty="0">
                <a:solidFill>
                  <a:schemeClr val="tx1">
                    <a:lumMod val="85000"/>
                    <a:lumOff val="15000"/>
                  </a:schemeClr>
                </a:solidFill>
              </a:rPr>
              <a:t>biodiversity research</a:t>
            </a:r>
          </a:p>
        </p:txBody>
      </p:sp>
    </p:spTree>
    <p:extLst>
      <p:ext uri="{BB962C8B-B14F-4D97-AF65-F5344CB8AC3E}">
        <p14:creationId xmlns:p14="http://schemas.microsoft.com/office/powerpoint/2010/main" val="113258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048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838200"/>
            <a:ext cx="8839200" cy="523220"/>
          </a:xfrm>
          <a:prstGeom prst="rect">
            <a:avLst/>
          </a:prstGeom>
          <a:noFill/>
        </p:spPr>
        <p:txBody>
          <a:bodyPr wrap="square" rtlCol="0">
            <a:spAutoFit/>
          </a:bodyPr>
          <a:lstStyle/>
          <a:p>
            <a:pPr algn="ctr"/>
            <a:r>
              <a:rPr lang="en-US" sz="2800" b="1" dirty="0" smtClean="0">
                <a:ln>
                  <a:solidFill>
                    <a:schemeClr val="tx1">
                      <a:lumMod val="65000"/>
                      <a:lumOff val="35000"/>
                    </a:schemeClr>
                  </a:solidFill>
                </a:ln>
                <a:solidFill>
                  <a:srgbClr val="6AA850"/>
                </a:solidFill>
              </a:rPr>
              <a:t>iDigBio on </a:t>
            </a:r>
            <a:r>
              <a:rPr lang="en-US" sz="2800" b="1" dirty="0" err="1" smtClean="0">
                <a:ln>
                  <a:solidFill>
                    <a:schemeClr val="tx1">
                      <a:lumMod val="65000"/>
                      <a:lumOff val="35000"/>
                    </a:schemeClr>
                  </a:solidFill>
                </a:ln>
                <a:solidFill>
                  <a:srgbClr val="6AA850"/>
                </a:solidFill>
              </a:rPr>
              <a:t>Facebook</a:t>
            </a:r>
            <a:r>
              <a:rPr lang="en-US" sz="2800" b="1" dirty="0" smtClean="0">
                <a:ln>
                  <a:solidFill>
                    <a:schemeClr val="tx1">
                      <a:lumMod val="65000"/>
                      <a:lumOff val="35000"/>
                    </a:schemeClr>
                  </a:solidFill>
                </a:ln>
                <a:solidFill>
                  <a:srgbClr val="6AA850"/>
                </a:solidFill>
              </a:rPr>
              <a:t>!</a:t>
            </a:r>
            <a:endParaRPr lang="en-US" sz="2800" b="1" dirty="0">
              <a:ln>
                <a:solidFill>
                  <a:schemeClr val="tx1">
                    <a:lumMod val="65000"/>
                    <a:lumOff val="35000"/>
                  </a:schemeClr>
                </a:solidFill>
              </a:ln>
              <a:solidFill>
                <a:srgbClr val="6AA850"/>
              </a:solidFill>
            </a:endParaRPr>
          </a:p>
        </p:txBody>
      </p:sp>
      <p:sp>
        <p:nvSpPr>
          <p:cNvPr id="10" name="Rectangle 9"/>
          <p:cNvSpPr/>
          <p:nvPr/>
        </p:nvSpPr>
        <p:spPr>
          <a:xfrm>
            <a:off x="0" y="5498068"/>
            <a:ext cx="9448800" cy="369332"/>
          </a:xfrm>
          <a:prstGeom prst="rect">
            <a:avLst/>
          </a:prstGeom>
        </p:spPr>
        <p:txBody>
          <a:bodyPr wrap="square">
            <a:spAutoFit/>
          </a:bodyPr>
          <a:lstStyle/>
          <a:p>
            <a:r>
              <a:rPr lang="en-US" dirty="0" smtClean="0">
                <a:hlinkClick r:id="rId3"/>
              </a:rPr>
              <a:t>https://www.idigbio.org/content/idigbios-train-trainers-georeferencing-update-ii-out-dark-ages</a:t>
            </a:r>
            <a:endParaRPr lang="en-US" dirty="0"/>
          </a:p>
        </p:txBody>
      </p:sp>
      <p:pic>
        <p:nvPicPr>
          <p:cNvPr id="41991" name="Picture 7"/>
          <p:cNvPicPr>
            <a:picLocks noChangeAspect="1" noChangeArrowheads="1"/>
          </p:cNvPicPr>
          <p:nvPr/>
        </p:nvPicPr>
        <p:blipFill>
          <a:blip r:embed="rId4" cstate="print"/>
          <a:srcRect/>
          <a:stretch>
            <a:fillRect/>
          </a:stretch>
        </p:blipFill>
        <p:spPr bwMode="auto">
          <a:xfrm>
            <a:off x="542925" y="1428750"/>
            <a:ext cx="8058150" cy="4000500"/>
          </a:xfrm>
          <a:prstGeom prst="rect">
            <a:avLst/>
          </a:prstGeom>
          <a:noFill/>
          <a:ln w="9525">
            <a:solidFill>
              <a:srgbClr val="6AA850"/>
            </a:solidFill>
            <a:miter lim="800000"/>
            <a:headEnd/>
            <a:tailEnd/>
          </a:ln>
        </p:spPr>
      </p:pic>
      <p:pic>
        <p:nvPicPr>
          <p:cNvPr id="41986" name="Picture 2"/>
          <p:cNvPicPr>
            <a:picLocks noChangeAspect="1" noChangeArrowheads="1"/>
          </p:cNvPicPr>
          <p:nvPr/>
        </p:nvPicPr>
        <p:blipFill>
          <a:blip r:embed="rId5" cstate="print"/>
          <a:srcRect/>
          <a:stretch>
            <a:fillRect/>
          </a:stretch>
        </p:blipFill>
        <p:spPr bwMode="auto">
          <a:xfrm>
            <a:off x="152400" y="304800"/>
            <a:ext cx="2028825" cy="2343150"/>
          </a:xfrm>
          <a:prstGeom prst="rect">
            <a:avLst/>
          </a:prstGeom>
          <a:noFill/>
          <a:ln w="9525">
            <a:solidFill>
              <a:srgbClr val="6AA850"/>
            </a:solidFill>
            <a:miter lim="800000"/>
            <a:headEnd/>
            <a:tailEnd/>
          </a:ln>
        </p:spPr>
      </p:pic>
    </p:spTree>
    <p:extLst>
      <p:ext uri="{BB962C8B-B14F-4D97-AF65-F5344CB8AC3E}">
        <p14:creationId xmlns:p14="http://schemas.microsoft.com/office/powerpoint/2010/main" val="113258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9968" y="660401"/>
            <a:ext cx="8204432" cy="5478423"/>
          </a:xfrm>
          <a:prstGeom prst="rect">
            <a:avLst/>
          </a:prstGeom>
        </p:spPr>
        <p:txBody>
          <a:bodyPr wrap="square">
            <a:spAutoFit/>
          </a:bodyPr>
          <a:lstStyle/>
          <a:p>
            <a:pPr algn="ctr"/>
            <a:r>
              <a:rPr lang="en-US" sz="4000" b="1" dirty="0" smtClean="0">
                <a:ln>
                  <a:solidFill>
                    <a:schemeClr val="tx1">
                      <a:lumMod val="65000"/>
                      <a:lumOff val="35000"/>
                    </a:schemeClr>
                  </a:solidFill>
                </a:ln>
                <a:solidFill>
                  <a:srgbClr val="6AA850"/>
                </a:solidFill>
                <a:latin typeface="+mj-lt"/>
              </a:rPr>
              <a:t>Get involved! </a:t>
            </a:r>
            <a:r>
              <a:rPr lang="en-US" sz="4000" b="1" dirty="0" smtClean="0">
                <a:ln>
                  <a:solidFill>
                    <a:schemeClr val="tx1">
                      <a:lumMod val="75000"/>
                      <a:lumOff val="25000"/>
                    </a:schemeClr>
                  </a:solidFill>
                </a:ln>
                <a:solidFill>
                  <a:srgbClr val="6AA850"/>
                </a:solidFill>
              </a:rPr>
              <a:t>idigibio.org</a:t>
            </a:r>
            <a:endParaRPr lang="en-US" sz="4000" b="1" u="sng" dirty="0" smtClean="0">
              <a:ln>
                <a:solidFill>
                  <a:schemeClr val="tx1">
                    <a:lumMod val="65000"/>
                    <a:lumOff val="35000"/>
                  </a:schemeClr>
                </a:solidFill>
              </a:ln>
              <a:solidFill>
                <a:srgbClr val="6AA850"/>
              </a:solidFill>
            </a:endParaRPr>
          </a:p>
          <a:p>
            <a:pPr algn="ctr"/>
            <a:endParaRPr lang="en-US" sz="1000" u="sng" dirty="0" smtClean="0">
              <a:solidFill>
                <a:schemeClr val="tx1">
                  <a:lumMod val="75000"/>
                  <a:lumOff val="25000"/>
                </a:schemeClr>
              </a:solidFill>
            </a:endParaRPr>
          </a:p>
          <a:p>
            <a:pPr indent="-285750">
              <a:buFont typeface="Arial"/>
              <a:buChar char="•"/>
            </a:pPr>
            <a:r>
              <a:rPr lang="en-US" sz="2000" dirty="0" smtClean="0">
                <a:solidFill>
                  <a:schemeClr val="tx1">
                    <a:lumMod val="85000"/>
                    <a:lumOff val="15000"/>
                  </a:schemeClr>
                </a:solidFill>
              </a:rPr>
              <a:t>Join an existing Working Group</a:t>
            </a:r>
          </a:p>
          <a:p>
            <a:pPr indent="-285750">
              <a:buFont typeface="Arial"/>
              <a:buChar char="•"/>
            </a:pPr>
            <a:r>
              <a:rPr lang="en-US" sz="2000" dirty="0" smtClean="0">
                <a:solidFill>
                  <a:schemeClr val="tx1">
                    <a:lumMod val="85000"/>
                    <a:lumOff val="15000"/>
                  </a:schemeClr>
                </a:solidFill>
              </a:rPr>
              <a:t>Propose a working group</a:t>
            </a:r>
          </a:p>
          <a:p>
            <a:pPr indent="-285750">
              <a:buFont typeface="Arial"/>
              <a:buChar char="•"/>
            </a:pPr>
            <a:r>
              <a:rPr lang="en-US" sz="2000" dirty="0" smtClean="0">
                <a:solidFill>
                  <a:schemeClr val="tx1">
                    <a:lumMod val="85000"/>
                    <a:lumOff val="15000"/>
                  </a:schemeClr>
                </a:solidFill>
              </a:rPr>
              <a:t>Apply to become a visiting scholar</a:t>
            </a:r>
          </a:p>
          <a:p>
            <a:pPr indent="-285750">
              <a:buFont typeface="Arial"/>
              <a:buChar char="•"/>
            </a:pPr>
            <a:r>
              <a:rPr lang="en-US" sz="2000" dirty="0" smtClean="0">
                <a:solidFill>
                  <a:schemeClr val="tx1">
                    <a:lumMod val="85000"/>
                    <a:lumOff val="15000"/>
                  </a:schemeClr>
                </a:solidFill>
              </a:rPr>
              <a:t>Apply to attend a workshop</a:t>
            </a:r>
          </a:p>
          <a:p>
            <a:pPr indent="-285750">
              <a:buFont typeface="Arial"/>
              <a:buChar char="•"/>
            </a:pPr>
            <a:r>
              <a:rPr lang="en-US" sz="2000" dirty="0" smtClean="0">
                <a:solidFill>
                  <a:schemeClr val="tx1">
                    <a:lumMod val="85000"/>
                    <a:lumOff val="15000"/>
                  </a:schemeClr>
                </a:solidFill>
              </a:rPr>
              <a:t>Propose a workshop</a:t>
            </a:r>
          </a:p>
          <a:p>
            <a:pPr indent="-285750">
              <a:buFont typeface="Arial"/>
              <a:buChar char="•"/>
            </a:pPr>
            <a:r>
              <a:rPr lang="en-US" sz="2000" dirty="0" smtClean="0">
                <a:solidFill>
                  <a:schemeClr val="tx1">
                    <a:lumMod val="85000"/>
                    <a:lumOff val="15000"/>
                  </a:schemeClr>
                </a:solidFill>
              </a:rPr>
              <a:t>Host/Co-host workshops at your next professional meeting</a:t>
            </a:r>
          </a:p>
          <a:p>
            <a:pPr indent="-285750">
              <a:buFont typeface="Arial"/>
              <a:buChar char="•"/>
            </a:pPr>
            <a:r>
              <a:rPr lang="en-US" sz="2000" dirty="0" smtClean="0">
                <a:solidFill>
                  <a:schemeClr val="tx1">
                    <a:lumMod val="85000"/>
                    <a:lumOff val="15000"/>
                  </a:schemeClr>
                </a:solidFill>
              </a:rPr>
              <a:t>Contribute your questions to our forums</a:t>
            </a:r>
          </a:p>
          <a:p>
            <a:pPr indent="-285750">
              <a:buFont typeface="Arial"/>
              <a:buChar char="•"/>
            </a:pPr>
            <a:r>
              <a:rPr lang="en-US" sz="2000" dirty="0" smtClean="0">
                <a:solidFill>
                  <a:schemeClr val="tx1">
                    <a:lumMod val="85000"/>
                    <a:lumOff val="15000"/>
                  </a:schemeClr>
                </a:solidFill>
              </a:rPr>
              <a:t>Start a wiki page about your digitization efforts</a:t>
            </a:r>
          </a:p>
          <a:p>
            <a:pPr indent="-285750">
              <a:buFont typeface="Arial"/>
              <a:buChar char="•"/>
            </a:pPr>
            <a:r>
              <a:rPr lang="en-US" sz="2000" dirty="0" smtClean="0">
                <a:solidFill>
                  <a:schemeClr val="tx1">
                    <a:lumMod val="85000"/>
                    <a:lumOff val="15000"/>
                  </a:schemeClr>
                </a:solidFill>
              </a:rPr>
              <a:t>Share your protocols and workflows</a:t>
            </a:r>
          </a:p>
          <a:p>
            <a:pPr indent="-285750">
              <a:buFont typeface="Arial"/>
              <a:buChar char="•"/>
            </a:pPr>
            <a:r>
              <a:rPr lang="en-US" sz="2000" dirty="0" smtClean="0">
                <a:solidFill>
                  <a:schemeClr val="tx1">
                    <a:lumMod val="85000"/>
                    <a:lumOff val="15000"/>
                  </a:schemeClr>
                </a:solidFill>
              </a:rPr>
              <a:t>Encourage your students to contribute to our forums </a:t>
            </a:r>
          </a:p>
          <a:p>
            <a:pPr lvl="2" indent="-285750"/>
            <a:r>
              <a:rPr lang="en-US" sz="2000" b="1" dirty="0" smtClean="0">
                <a:ln>
                  <a:solidFill>
                    <a:schemeClr val="tx1">
                      <a:lumMod val="65000"/>
                      <a:lumOff val="35000"/>
                    </a:schemeClr>
                  </a:solidFill>
                </a:ln>
                <a:solidFill>
                  <a:srgbClr val="6AA850"/>
                </a:solidFill>
              </a:rPr>
              <a:t>newbies welcome!</a:t>
            </a:r>
          </a:p>
          <a:p>
            <a:pPr indent="-285750">
              <a:buFont typeface="Arial"/>
              <a:buChar char="•"/>
            </a:pPr>
            <a:r>
              <a:rPr lang="en-US" sz="2000" dirty="0" smtClean="0">
                <a:solidFill>
                  <a:schemeClr val="tx1">
                    <a:lumMod val="85000"/>
                    <a:lumOff val="15000"/>
                  </a:schemeClr>
                </a:solidFill>
              </a:rPr>
              <a:t>Encourage students to apply to our workshops</a:t>
            </a:r>
          </a:p>
          <a:p>
            <a:pPr indent="-285750">
              <a:buFont typeface="Arial"/>
              <a:buChar char="•"/>
            </a:pPr>
            <a:r>
              <a:rPr lang="en-US" sz="2000" dirty="0" smtClean="0">
                <a:solidFill>
                  <a:schemeClr val="tx1">
                    <a:lumMod val="85000"/>
                    <a:lumOff val="15000"/>
                  </a:schemeClr>
                </a:solidFill>
              </a:rPr>
              <a:t>Encourage students to get involved in a working group</a:t>
            </a:r>
          </a:p>
          <a:p>
            <a:pPr indent="-285750">
              <a:buFont typeface="Arial"/>
              <a:buChar char="•"/>
            </a:pPr>
            <a:r>
              <a:rPr lang="en-US" sz="2000" dirty="0" smtClean="0">
                <a:solidFill>
                  <a:schemeClr val="tx1">
                    <a:lumMod val="85000"/>
                    <a:lumOff val="15000"/>
                  </a:schemeClr>
                </a:solidFill>
              </a:rPr>
              <a:t>Propose a new TCN</a:t>
            </a:r>
          </a:p>
          <a:p>
            <a:pPr indent="-285750">
              <a:buFont typeface="Arial"/>
              <a:buChar char="•"/>
            </a:pPr>
            <a:r>
              <a:rPr lang="en-US" sz="2000" dirty="0" smtClean="0">
                <a:solidFill>
                  <a:schemeClr val="tx1">
                    <a:lumMod val="85000"/>
                    <a:lumOff val="15000"/>
                  </a:schemeClr>
                </a:solidFill>
              </a:rPr>
              <a:t>Become a partner (PEN) to a current TCN </a:t>
            </a:r>
            <a:endParaRPr lang="en-US" sz="2000" dirty="0">
              <a:solidFill>
                <a:schemeClr val="tx1">
                  <a:lumMod val="85000"/>
                  <a:lumOff val="15000"/>
                </a:schemeClr>
              </a:solidFill>
            </a:endParaRPr>
          </a:p>
        </p:txBody>
      </p:sp>
      <p:pic>
        <p:nvPicPr>
          <p:cNvPr id="8"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04800"/>
            <a:ext cx="1523999" cy="47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36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idigbio.org/sites/default/files/sites/default/files/CS1_1_0.jpg"/>
          <p:cNvPicPr>
            <a:picLocks noChangeAspect="1" noChangeArrowheads="1"/>
          </p:cNvPicPr>
          <p:nvPr/>
        </p:nvPicPr>
        <p:blipFill>
          <a:blip r:embed="rId2" cstate="print"/>
          <a:srcRect/>
          <a:stretch>
            <a:fillRect/>
          </a:stretch>
        </p:blipFill>
        <p:spPr bwMode="auto">
          <a:xfrm>
            <a:off x="5702300" y="4333874"/>
            <a:ext cx="3439318" cy="2295526"/>
          </a:xfrm>
          <a:prstGeom prst="rect">
            <a:avLst/>
          </a:prstGeom>
          <a:noFill/>
        </p:spPr>
      </p:pic>
      <p:sp>
        <p:nvSpPr>
          <p:cNvPr id="3" name="Content Placeholder 2"/>
          <p:cNvSpPr>
            <a:spLocks noGrp="1"/>
          </p:cNvSpPr>
          <p:nvPr>
            <p:ph idx="1"/>
          </p:nvPr>
        </p:nvSpPr>
        <p:spPr>
          <a:xfrm>
            <a:off x="533400" y="1143000"/>
            <a:ext cx="8229600" cy="4449763"/>
          </a:xfrm>
        </p:spPr>
        <p:txBody>
          <a:bodyPr>
            <a:noAutofit/>
          </a:bodyPr>
          <a:lstStyle/>
          <a:p>
            <a:pPr>
              <a:spcBef>
                <a:spcPts val="200"/>
              </a:spcBef>
              <a:buFont typeface="Wingdings" pitchFamily="2" charset="2"/>
              <a:buChar char="q"/>
            </a:pPr>
            <a:r>
              <a:rPr lang="en-US" sz="2400" dirty="0" smtClean="0">
                <a:solidFill>
                  <a:schemeClr val="tx1">
                    <a:lumMod val="85000"/>
                    <a:lumOff val="15000"/>
                  </a:schemeClr>
                </a:solidFill>
              </a:rPr>
              <a:t>Augmenting Optical Character Recognition (AOCR)</a:t>
            </a:r>
          </a:p>
          <a:p>
            <a:pPr>
              <a:spcBef>
                <a:spcPts val="200"/>
              </a:spcBef>
              <a:buFont typeface="Wingdings" pitchFamily="2" charset="2"/>
              <a:buChar char="q"/>
            </a:pPr>
            <a:r>
              <a:rPr lang="en-US" sz="2400" dirty="0" smtClean="0">
                <a:solidFill>
                  <a:schemeClr val="tx1">
                    <a:lumMod val="85000"/>
                    <a:lumOff val="15000"/>
                  </a:schemeClr>
                </a:solidFill>
              </a:rPr>
              <a:t>Cyberinfrastructure</a:t>
            </a:r>
          </a:p>
          <a:p>
            <a:pPr>
              <a:spcBef>
                <a:spcPts val="200"/>
              </a:spcBef>
              <a:buFont typeface="Wingdings" pitchFamily="2" charset="2"/>
              <a:buChar char="q"/>
            </a:pPr>
            <a:r>
              <a:rPr lang="en-US" sz="2400" dirty="0" smtClean="0">
                <a:solidFill>
                  <a:schemeClr val="tx1">
                    <a:lumMod val="85000"/>
                    <a:lumOff val="15000"/>
                  </a:schemeClr>
                </a:solidFill>
              </a:rPr>
              <a:t>Developing Robust Object to Image to Data Workflows</a:t>
            </a:r>
          </a:p>
          <a:p>
            <a:pPr>
              <a:spcBef>
                <a:spcPts val="200"/>
              </a:spcBef>
              <a:buNone/>
            </a:pPr>
            <a:r>
              <a:rPr lang="en-US" sz="2400" dirty="0" smtClean="0">
                <a:solidFill>
                  <a:schemeClr val="tx1">
                    <a:lumMod val="85000"/>
                    <a:lumOff val="15000"/>
                  </a:schemeClr>
                </a:solidFill>
              </a:rPr>
              <a:t>	Flat Things</a:t>
            </a:r>
          </a:p>
          <a:p>
            <a:pPr>
              <a:spcBef>
                <a:spcPts val="200"/>
              </a:spcBef>
              <a:buNone/>
            </a:pPr>
            <a:r>
              <a:rPr lang="en-US" sz="2400" dirty="0" smtClean="0">
                <a:solidFill>
                  <a:schemeClr val="tx1">
                    <a:lumMod val="85000"/>
                    <a:lumOff val="15000"/>
                  </a:schemeClr>
                </a:solidFill>
              </a:rPr>
              <a:t>	Pinned Things</a:t>
            </a:r>
          </a:p>
          <a:p>
            <a:pPr>
              <a:spcBef>
                <a:spcPts val="200"/>
              </a:spcBef>
              <a:buNone/>
            </a:pPr>
            <a:r>
              <a:rPr lang="en-US" sz="2400" dirty="0" smtClean="0">
                <a:solidFill>
                  <a:schemeClr val="tx1">
                    <a:lumMod val="85000"/>
                    <a:lumOff val="15000"/>
                  </a:schemeClr>
                </a:solidFill>
              </a:rPr>
              <a:t>	Things in Jars &amp; large 3-D things</a:t>
            </a:r>
          </a:p>
          <a:p>
            <a:pPr>
              <a:spcBef>
                <a:spcPts val="200"/>
              </a:spcBef>
              <a:buFont typeface="Wingdings" pitchFamily="2" charset="2"/>
              <a:buChar char="q"/>
            </a:pPr>
            <a:r>
              <a:rPr lang="en-US" sz="2400" dirty="0" smtClean="0">
                <a:solidFill>
                  <a:schemeClr val="tx1">
                    <a:lumMod val="85000"/>
                    <a:lumOff val="15000"/>
                  </a:schemeClr>
                </a:solidFill>
              </a:rPr>
              <a:t>Georeferencing Working Group (GWG)</a:t>
            </a:r>
          </a:p>
          <a:p>
            <a:pPr>
              <a:spcBef>
                <a:spcPts val="200"/>
              </a:spcBef>
              <a:buFont typeface="Wingdings" pitchFamily="2" charset="2"/>
              <a:buChar char="q"/>
            </a:pPr>
            <a:r>
              <a:rPr lang="en-US" sz="2400" dirty="0" smtClean="0">
                <a:solidFill>
                  <a:schemeClr val="tx1">
                    <a:lumMod val="85000"/>
                    <a:lumOff val="15000"/>
                  </a:schemeClr>
                </a:solidFill>
              </a:rPr>
              <a:t>Minimum Information Standards, Authority Files and Semantics (MISC)</a:t>
            </a:r>
          </a:p>
          <a:p>
            <a:pPr>
              <a:spcBef>
                <a:spcPts val="200"/>
              </a:spcBef>
              <a:buFont typeface="Wingdings" pitchFamily="2" charset="2"/>
              <a:buChar char="q"/>
            </a:pPr>
            <a:r>
              <a:rPr lang="en-US" sz="2400" dirty="0" smtClean="0">
                <a:solidFill>
                  <a:schemeClr val="tx1">
                    <a:lumMod val="85000"/>
                    <a:lumOff val="15000"/>
                  </a:schemeClr>
                </a:solidFill>
              </a:rPr>
              <a:t>Paleontology</a:t>
            </a:r>
          </a:p>
          <a:p>
            <a:pPr>
              <a:spcBef>
                <a:spcPts val="200"/>
              </a:spcBef>
              <a:buFont typeface="Wingdings" pitchFamily="2" charset="2"/>
              <a:buChar char="q"/>
            </a:pPr>
            <a:r>
              <a:rPr lang="en-US" sz="2400" dirty="0" smtClean="0">
                <a:solidFill>
                  <a:schemeClr val="tx1">
                    <a:lumMod val="85000"/>
                    <a:lumOff val="15000"/>
                  </a:schemeClr>
                </a:solidFill>
              </a:rPr>
              <a:t>Public Participation in Science</a:t>
            </a:r>
          </a:p>
        </p:txBody>
      </p:sp>
      <p:pic>
        <p:nvPicPr>
          <p:cNvPr id="6"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60833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381000" y="381000"/>
            <a:ext cx="8229600" cy="1143000"/>
          </a:xfrm>
        </p:spPr>
        <p:txBody>
          <a:bodyPr>
            <a:normAutofit fontScale="90000"/>
          </a:bodyPr>
          <a:lstStyle/>
          <a:p>
            <a:pPr lvl="0"/>
            <a:r>
              <a:rPr lang="en-US" b="1" dirty="0" smtClean="0">
                <a:ln>
                  <a:solidFill>
                    <a:schemeClr val="tx1">
                      <a:lumMod val="75000"/>
                      <a:lumOff val="25000"/>
                    </a:schemeClr>
                  </a:solidFill>
                </a:ln>
                <a:solidFill>
                  <a:srgbClr val="6AA850"/>
                </a:solidFill>
              </a:rPr>
              <a:t>idigibio.org &gt; wiki &gt; working groups</a:t>
            </a:r>
            <a:br>
              <a:rPr lang="en-US" b="1" dirty="0" smtClean="0">
                <a:ln>
                  <a:solidFill>
                    <a:schemeClr val="tx1">
                      <a:lumMod val="75000"/>
                      <a:lumOff val="25000"/>
                    </a:schemeClr>
                  </a:solidFill>
                </a:ln>
                <a:solidFill>
                  <a:srgbClr val="6AA850"/>
                </a:solidFill>
              </a:rPr>
            </a:br>
            <a:endParaRPr lang="en-US" dirty="0"/>
          </a:p>
        </p:txBody>
      </p:sp>
    </p:spTree>
    <p:extLst>
      <p:ext uri="{BB962C8B-B14F-4D97-AF65-F5344CB8AC3E}">
        <p14:creationId xmlns:p14="http://schemas.microsoft.com/office/powerpoint/2010/main" val="18706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a:bodyPr>
          <a:lstStyle/>
          <a:p>
            <a:r>
              <a:rPr lang="en-US" sz="2400" b="1" dirty="0" smtClean="0"/>
              <a:t>Recent and Ongoing Activities</a:t>
            </a:r>
            <a:endParaRPr lang="en-US" sz="2400" b="1" dirty="0"/>
          </a:p>
        </p:txBody>
      </p:sp>
      <p:sp>
        <p:nvSpPr>
          <p:cNvPr id="3" name="Content Placeholder 2"/>
          <p:cNvSpPr>
            <a:spLocks noGrp="1"/>
          </p:cNvSpPr>
          <p:nvPr>
            <p:ph idx="1"/>
          </p:nvPr>
        </p:nvSpPr>
        <p:spPr>
          <a:xfrm>
            <a:off x="914400" y="1189037"/>
            <a:ext cx="8229600" cy="4754563"/>
          </a:xfrm>
        </p:spPr>
        <p:txBody>
          <a:bodyPr>
            <a:noAutofit/>
          </a:bodyPr>
          <a:lstStyle/>
          <a:p>
            <a:r>
              <a:rPr lang="en-US" sz="2000" dirty="0" smtClean="0"/>
              <a:t>Assessment of common and effective practices (paper in </a:t>
            </a:r>
            <a:r>
              <a:rPr lang="en-US" sz="2000" i="1" dirty="0" err="1" smtClean="0"/>
              <a:t>ZooKeys</a:t>
            </a:r>
            <a:r>
              <a:rPr lang="en-US" sz="2000" dirty="0"/>
              <a:t>)</a:t>
            </a:r>
            <a:endParaRPr lang="en-US" sz="2000" dirty="0" smtClean="0"/>
          </a:p>
          <a:p>
            <a:r>
              <a:rPr lang="en-US" sz="2000" dirty="0" smtClean="0"/>
              <a:t>MISC - Minimum information for scientific collections working group</a:t>
            </a:r>
          </a:p>
          <a:p>
            <a:r>
              <a:rPr lang="en-US" sz="2000" dirty="0" smtClean="0"/>
              <a:t>Collaborative </a:t>
            </a:r>
            <a:r>
              <a:rPr lang="en-US" sz="2000" dirty="0" err="1" smtClean="0"/>
              <a:t>georeferencing</a:t>
            </a:r>
            <a:r>
              <a:rPr lang="en-US" sz="2000" dirty="0" smtClean="0"/>
              <a:t> pilot project at Godfrey Herbarium</a:t>
            </a:r>
          </a:p>
          <a:p>
            <a:r>
              <a:rPr lang="en-US" sz="2000" dirty="0" smtClean="0"/>
              <a:t>DROID - Digitization workflows working groups</a:t>
            </a:r>
          </a:p>
          <a:p>
            <a:r>
              <a:rPr lang="en-US" sz="2000" dirty="0" smtClean="0"/>
              <a:t>Public Participation in Digitization of Biodiversity Specimens workshop</a:t>
            </a:r>
          </a:p>
          <a:p>
            <a:r>
              <a:rPr lang="en-US" sz="2000" dirty="0" smtClean="0"/>
              <a:t>GWG - Georeferencing working group &amp; train-the-trainers workshop</a:t>
            </a:r>
          </a:p>
          <a:p>
            <a:r>
              <a:rPr lang="en-US" sz="2000" dirty="0" smtClean="0"/>
              <a:t>AOCR - OCR/natural language processing working group</a:t>
            </a:r>
          </a:p>
          <a:p>
            <a:r>
              <a:rPr lang="en-US" sz="2000" dirty="0" smtClean="0"/>
              <a:t>Linked data workshop</a:t>
            </a:r>
          </a:p>
          <a:p>
            <a:r>
              <a:rPr lang="en-US" sz="2000" dirty="0" smtClean="0"/>
              <a:t>Series </a:t>
            </a:r>
            <a:r>
              <a:rPr lang="en-US" sz="2000" dirty="0"/>
              <a:t>of digitization training </a:t>
            </a:r>
            <a:r>
              <a:rPr lang="en-US" sz="2000" dirty="0" smtClean="0"/>
              <a:t>workshops</a:t>
            </a:r>
          </a:p>
          <a:p>
            <a:r>
              <a:rPr lang="en-US" sz="2000" dirty="0" smtClean="0"/>
              <a:t>Call for appliances – tool integration</a:t>
            </a:r>
          </a:p>
          <a:p>
            <a:r>
              <a:rPr lang="en-US" sz="2000" dirty="0" smtClean="0"/>
              <a:t>Call for working groups</a:t>
            </a:r>
          </a:p>
          <a:p>
            <a:r>
              <a:rPr lang="en-US" sz="2000" dirty="0" smtClean="0"/>
              <a:t>Cyberinfrastructure working group</a:t>
            </a:r>
          </a:p>
          <a:p>
            <a:r>
              <a:rPr lang="en-US" sz="2000" dirty="0" smtClean="0"/>
              <a:t>Specimen data portal v0 implementation, V1 coming 12/12/12</a:t>
            </a:r>
          </a:p>
          <a:p>
            <a:r>
              <a:rPr lang="en-US" sz="2000" dirty="0" smtClean="0"/>
              <a:t>Server hosting</a:t>
            </a:r>
            <a:endParaRPr lang="en-US" sz="1800" dirty="0"/>
          </a:p>
          <a:p>
            <a:endParaRPr lang="en-US" sz="1800" dirty="0" smtClean="0"/>
          </a:p>
          <a:p>
            <a:endParaRPr lang="en-US" sz="1800" b="1" dirty="0"/>
          </a:p>
        </p:txBody>
      </p:sp>
      <p:pic>
        <p:nvPicPr>
          <p:cNvPr id="12"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04800"/>
            <a:ext cx="1523999" cy="4708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3004" y="4787900"/>
            <a:ext cx="837196" cy="66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473700"/>
            <a:ext cx="663982" cy="66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6181318"/>
            <a:ext cx="688276" cy="66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1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5105400" cy="1143000"/>
          </a:xfrm>
        </p:spPr>
        <p:txBody>
          <a:bodyPr>
            <a:normAutofit/>
          </a:bodyPr>
          <a:lstStyle/>
          <a:p>
            <a:r>
              <a:rPr lang="en-US" sz="3600" b="1" dirty="0" smtClean="0">
                <a:ln>
                  <a:solidFill>
                    <a:schemeClr val="tx1">
                      <a:lumMod val="65000"/>
                      <a:lumOff val="35000"/>
                    </a:schemeClr>
                  </a:solidFill>
                </a:ln>
                <a:solidFill>
                  <a:srgbClr val="6AA850"/>
                </a:solidFill>
              </a:rPr>
              <a:t>Upcoming Workshops</a:t>
            </a:r>
            <a:endParaRPr lang="en-US" sz="3600" b="1" dirty="0">
              <a:ln>
                <a:solidFill>
                  <a:schemeClr val="tx1">
                    <a:lumMod val="65000"/>
                    <a:lumOff val="35000"/>
                  </a:schemeClr>
                </a:solidFill>
              </a:ln>
              <a:solidFill>
                <a:srgbClr val="6AA850"/>
              </a:solidFill>
            </a:endParaRPr>
          </a:p>
        </p:txBody>
      </p:sp>
      <p:sp>
        <p:nvSpPr>
          <p:cNvPr id="3" name="Content Placeholder 2"/>
          <p:cNvSpPr>
            <a:spLocks noGrp="1"/>
          </p:cNvSpPr>
          <p:nvPr>
            <p:ph idx="1"/>
          </p:nvPr>
        </p:nvSpPr>
        <p:spPr>
          <a:xfrm>
            <a:off x="304800" y="838199"/>
            <a:ext cx="8839200" cy="5334001"/>
          </a:xfrm>
        </p:spPr>
        <p:txBody>
          <a:bodyPr>
            <a:noAutofit/>
          </a:bodyPr>
          <a:lstStyle/>
          <a:p>
            <a:pPr marL="274320">
              <a:spcBef>
                <a:spcPts val="0"/>
              </a:spcBef>
              <a:buFont typeface="Wingdings" pitchFamily="2" charset="2"/>
              <a:buChar char="v"/>
            </a:pPr>
            <a:r>
              <a:rPr lang="en-US" sz="2400" dirty="0" smtClean="0">
                <a:solidFill>
                  <a:schemeClr val="tx1">
                    <a:lumMod val="85000"/>
                    <a:lumOff val="15000"/>
                  </a:schemeClr>
                </a:solidFill>
              </a:rPr>
              <a:t>Jan 2013		</a:t>
            </a:r>
            <a:r>
              <a:rPr lang="en-US" sz="2400" b="1" dirty="0" smtClean="0">
                <a:solidFill>
                  <a:schemeClr val="tx1">
                    <a:lumMod val="85000"/>
                    <a:lumOff val="15000"/>
                  </a:schemeClr>
                </a:solidFill>
              </a:rPr>
              <a:t>Field Notes </a:t>
            </a:r>
            <a:r>
              <a:rPr lang="en-US" sz="2400" dirty="0" smtClean="0">
                <a:solidFill>
                  <a:schemeClr val="tx1">
                    <a:lumMod val="85000"/>
                    <a:lumOff val="15000"/>
                  </a:schemeClr>
                </a:solidFill>
              </a:rPr>
              <a:t>(Smithsonian)</a:t>
            </a:r>
          </a:p>
          <a:p>
            <a:pPr marL="274320">
              <a:spcBef>
                <a:spcPts val="0"/>
              </a:spcBef>
              <a:buFont typeface="Wingdings" pitchFamily="2" charset="2"/>
              <a:buChar char="v"/>
            </a:pPr>
            <a:r>
              <a:rPr lang="en-US" sz="2400" dirty="0" smtClean="0">
                <a:solidFill>
                  <a:schemeClr val="tx1">
                    <a:lumMod val="85000"/>
                    <a:lumOff val="15000"/>
                  </a:schemeClr>
                </a:solidFill>
              </a:rPr>
              <a:t>Feb 12			iDigBio </a:t>
            </a:r>
            <a:r>
              <a:rPr lang="en-US" sz="2400" b="1" dirty="0" smtClean="0">
                <a:solidFill>
                  <a:schemeClr val="tx1">
                    <a:lumMod val="85000"/>
                    <a:lumOff val="15000"/>
                  </a:schemeClr>
                </a:solidFill>
              </a:rPr>
              <a:t>Augmenting OCR</a:t>
            </a:r>
            <a:r>
              <a:rPr lang="en-US" sz="2400" dirty="0" smtClean="0">
                <a:solidFill>
                  <a:schemeClr val="tx1">
                    <a:lumMod val="85000"/>
                    <a:lumOff val="15000"/>
                  </a:schemeClr>
                </a:solidFill>
              </a:rPr>
              <a:t> Working Group</a:t>
            </a:r>
          </a:p>
          <a:p>
            <a:pPr marL="274320">
              <a:spcBef>
                <a:spcPts val="0"/>
              </a:spcBef>
              <a:buNone/>
            </a:pPr>
            <a:r>
              <a:rPr lang="en-US" sz="2400" dirty="0" smtClean="0">
                <a:solidFill>
                  <a:schemeClr val="tx1">
                    <a:lumMod val="85000"/>
                    <a:lumOff val="15000"/>
                  </a:schemeClr>
                </a:solidFill>
              </a:rPr>
              <a:t>						2013 </a:t>
            </a:r>
            <a:r>
              <a:rPr lang="en-US" sz="2400" dirty="0" err="1" smtClean="0">
                <a:solidFill>
                  <a:schemeClr val="tx1">
                    <a:lumMod val="85000"/>
                    <a:lumOff val="15000"/>
                  </a:schemeClr>
                </a:solidFill>
              </a:rPr>
              <a:t>iSchools</a:t>
            </a:r>
            <a:r>
              <a:rPr lang="en-US" sz="2400" b="1" dirty="0" smtClean="0">
                <a:solidFill>
                  <a:schemeClr val="tx1">
                    <a:lumMod val="85000"/>
                    <a:lumOff val="15000"/>
                  </a:schemeClr>
                </a:solidFill>
              </a:rPr>
              <a:t> </a:t>
            </a:r>
            <a:r>
              <a:rPr lang="en-US" sz="2400" dirty="0" err="1" smtClean="0">
                <a:solidFill>
                  <a:schemeClr val="tx1">
                    <a:lumMod val="85000"/>
                    <a:lumOff val="15000"/>
                  </a:schemeClr>
                </a:solidFill>
              </a:rPr>
              <a:t>iConference</a:t>
            </a:r>
            <a:r>
              <a:rPr lang="en-US" sz="2400" dirty="0" smtClean="0">
                <a:solidFill>
                  <a:schemeClr val="tx1">
                    <a:lumMod val="85000"/>
                    <a:lumOff val="15000"/>
                  </a:schemeClr>
                </a:solidFill>
              </a:rPr>
              <a:t> Panel</a:t>
            </a:r>
          </a:p>
          <a:p>
            <a:pPr marL="274320">
              <a:spcBef>
                <a:spcPts val="0"/>
              </a:spcBef>
              <a:buFont typeface="Wingdings" pitchFamily="2" charset="2"/>
              <a:buChar char="v"/>
            </a:pPr>
            <a:r>
              <a:rPr lang="en-US" sz="2400" dirty="0" smtClean="0">
                <a:solidFill>
                  <a:schemeClr val="tx1">
                    <a:lumMod val="85000"/>
                    <a:lumOff val="15000"/>
                  </a:schemeClr>
                </a:solidFill>
              </a:rPr>
              <a:t>Feb 13 - 14  	iDigBio </a:t>
            </a:r>
            <a:r>
              <a:rPr lang="en-US" sz="2400" b="1" dirty="0" smtClean="0">
                <a:solidFill>
                  <a:schemeClr val="tx1">
                    <a:lumMod val="85000"/>
                    <a:lumOff val="15000"/>
                  </a:schemeClr>
                </a:solidFill>
              </a:rPr>
              <a:t>Augmenting OCR </a:t>
            </a:r>
            <a:r>
              <a:rPr lang="en-US" sz="2400" b="1" dirty="0" err="1" smtClean="0">
                <a:solidFill>
                  <a:schemeClr val="tx1">
                    <a:lumMod val="85000"/>
                    <a:lumOff val="15000"/>
                  </a:schemeClr>
                </a:solidFill>
              </a:rPr>
              <a:t>Hackathon</a:t>
            </a:r>
            <a:endParaRPr lang="en-US" sz="2400" b="1" dirty="0" smtClean="0">
              <a:solidFill>
                <a:schemeClr val="tx1">
                  <a:lumMod val="85000"/>
                  <a:lumOff val="15000"/>
                </a:schemeClr>
              </a:solidFill>
            </a:endParaRPr>
          </a:p>
          <a:p>
            <a:pPr marL="274320">
              <a:spcBef>
                <a:spcPts val="0"/>
              </a:spcBef>
              <a:buNone/>
            </a:pPr>
            <a:r>
              <a:rPr lang="en-US" sz="2400" dirty="0" smtClean="0">
                <a:solidFill>
                  <a:schemeClr val="tx1">
                    <a:lumMod val="85000"/>
                    <a:lumOff val="15000"/>
                  </a:schemeClr>
                </a:solidFill>
              </a:rPr>
              <a:t>						BRIT, Ft Worth TX</a:t>
            </a:r>
          </a:p>
          <a:p>
            <a:pPr marL="274320">
              <a:spcBef>
                <a:spcPts val="0"/>
              </a:spcBef>
              <a:buFont typeface="Wingdings" pitchFamily="2" charset="2"/>
              <a:buChar char="v"/>
            </a:pPr>
            <a:r>
              <a:rPr lang="en-US" sz="2400" dirty="0" smtClean="0">
                <a:solidFill>
                  <a:schemeClr val="tx1">
                    <a:lumMod val="85000"/>
                    <a:lumOff val="15000"/>
                  </a:schemeClr>
                </a:solidFill>
              </a:rPr>
              <a:t>March 6-7  		</a:t>
            </a:r>
            <a:r>
              <a:rPr lang="en-US" sz="2400" b="1" dirty="0" smtClean="0">
                <a:solidFill>
                  <a:schemeClr val="tx1">
                    <a:lumMod val="85000"/>
                    <a:lumOff val="15000"/>
                  </a:schemeClr>
                </a:solidFill>
              </a:rPr>
              <a:t>Wet Collections </a:t>
            </a:r>
            <a:r>
              <a:rPr lang="en-US" sz="2400" dirty="0" smtClean="0">
                <a:solidFill>
                  <a:schemeClr val="tx1">
                    <a:lumMod val="85000"/>
                    <a:lumOff val="15000"/>
                  </a:schemeClr>
                </a:solidFill>
              </a:rPr>
              <a:t>Digitization Workshop – KU</a:t>
            </a:r>
          </a:p>
          <a:p>
            <a:pPr marL="274320">
              <a:spcBef>
                <a:spcPts val="0"/>
              </a:spcBef>
              <a:buFont typeface="Wingdings" pitchFamily="2" charset="2"/>
              <a:buChar char="v"/>
            </a:pPr>
            <a:r>
              <a:rPr lang="en-US" sz="2400" dirty="0" smtClean="0">
                <a:solidFill>
                  <a:schemeClr val="tx1">
                    <a:lumMod val="85000"/>
                    <a:lumOff val="15000"/>
                  </a:schemeClr>
                </a:solidFill>
              </a:rPr>
              <a:t>April 10-13   	Workshop at ASB</a:t>
            </a:r>
          </a:p>
          <a:p>
            <a:pPr marL="274320">
              <a:spcBef>
                <a:spcPts val="0"/>
              </a:spcBef>
              <a:buFont typeface="Wingdings" pitchFamily="2" charset="2"/>
              <a:buChar char="v"/>
            </a:pPr>
            <a:r>
              <a:rPr lang="en-US" sz="2400" dirty="0" smtClean="0">
                <a:solidFill>
                  <a:schemeClr val="tx1">
                    <a:lumMod val="85000"/>
                    <a:lumOff val="15000"/>
                  </a:schemeClr>
                </a:solidFill>
              </a:rPr>
              <a:t>April 2013		</a:t>
            </a:r>
            <a:r>
              <a:rPr lang="en-US" sz="2400" b="1" dirty="0" smtClean="0">
                <a:solidFill>
                  <a:schemeClr val="tx1">
                    <a:lumMod val="85000"/>
                    <a:lumOff val="15000"/>
                  </a:schemeClr>
                </a:solidFill>
              </a:rPr>
              <a:t>Entomology</a:t>
            </a:r>
            <a:r>
              <a:rPr lang="en-US" sz="2400" dirty="0" smtClean="0">
                <a:solidFill>
                  <a:schemeClr val="tx1">
                    <a:lumMod val="85000"/>
                    <a:lumOff val="15000"/>
                  </a:schemeClr>
                </a:solidFill>
              </a:rPr>
              <a:t> </a:t>
            </a:r>
            <a:r>
              <a:rPr lang="en-US" sz="2400" b="1" dirty="0" smtClean="0">
                <a:solidFill>
                  <a:schemeClr val="tx1">
                    <a:lumMod val="85000"/>
                    <a:lumOff val="15000"/>
                  </a:schemeClr>
                </a:solidFill>
              </a:rPr>
              <a:t>Digitization </a:t>
            </a:r>
            <a:r>
              <a:rPr lang="en-US" sz="2400" dirty="0" smtClean="0">
                <a:solidFill>
                  <a:schemeClr val="tx1">
                    <a:lumMod val="85000"/>
                    <a:lumOff val="15000"/>
                  </a:schemeClr>
                </a:solidFill>
              </a:rPr>
              <a:t>Workshop</a:t>
            </a:r>
          </a:p>
          <a:p>
            <a:pPr marL="274320">
              <a:spcBef>
                <a:spcPts val="0"/>
              </a:spcBef>
              <a:buNone/>
            </a:pPr>
            <a:r>
              <a:rPr lang="en-US" sz="2400" dirty="0" smtClean="0">
                <a:solidFill>
                  <a:schemeClr val="tx1">
                    <a:lumMod val="85000"/>
                    <a:lumOff val="15000"/>
                  </a:schemeClr>
                </a:solidFill>
              </a:rPr>
              <a:t>						Field Museum</a:t>
            </a:r>
          </a:p>
          <a:p>
            <a:pPr marL="274320">
              <a:spcBef>
                <a:spcPts val="0"/>
              </a:spcBef>
              <a:buFont typeface="Wingdings" pitchFamily="2" charset="2"/>
              <a:buChar char="v"/>
            </a:pPr>
            <a:r>
              <a:rPr lang="en-US" sz="2400" dirty="0" smtClean="0">
                <a:solidFill>
                  <a:schemeClr val="tx1">
                    <a:lumMod val="85000"/>
                    <a:lumOff val="15000"/>
                  </a:schemeClr>
                </a:solidFill>
              </a:rPr>
              <a:t>Summer 2013	iDigBio GWG </a:t>
            </a:r>
            <a:r>
              <a:rPr lang="en-US" sz="2400" b="1" dirty="0" smtClean="0">
                <a:solidFill>
                  <a:schemeClr val="tx1">
                    <a:lumMod val="85000"/>
                    <a:lumOff val="15000"/>
                  </a:schemeClr>
                </a:solidFill>
              </a:rPr>
              <a:t>Georeferencing Train the Trainers II</a:t>
            </a:r>
          </a:p>
          <a:p>
            <a:pPr marL="274320">
              <a:spcBef>
                <a:spcPts val="0"/>
              </a:spcBef>
              <a:buFont typeface="Wingdings" pitchFamily="2" charset="2"/>
              <a:buChar char="v"/>
            </a:pPr>
            <a:r>
              <a:rPr lang="en-US" sz="2400" dirty="0" smtClean="0">
                <a:solidFill>
                  <a:schemeClr val="tx1">
                    <a:lumMod val="85000"/>
                    <a:lumOff val="15000"/>
                  </a:schemeClr>
                </a:solidFill>
              </a:rPr>
              <a:t>June 17-22  		Society for the Preservation of Natural History 						Collections</a:t>
            </a:r>
          </a:p>
          <a:p>
            <a:pPr marL="274320">
              <a:spcBef>
                <a:spcPts val="0"/>
              </a:spcBef>
              <a:buFont typeface="Wingdings" pitchFamily="2" charset="2"/>
              <a:buChar char="v"/>
            </a:pPr>
            <a:r>
              <a:rPr lang="en-US" sz="2400" dirty="0" smtClean="0">
                <a:solidFill>
                  <a:schemeClr val="tx1">
                    <a:lumMod val="85000"/>
                    <a:lumOff val="15000"/>
                  </a:schemeClr>
                </a:solidFill>
              </a:rPr>
              <a:t>July 24-Aug 1	</a:t>
            </a:r>
            <a:r>
              <a:rPr lang="en-US" sz="2400" b="1" dirty="0" smtClean="0">
                <a:solidFill>
                  <a:schemeClr val="tx1">
                    <a:lumMod val="85000"/>
                    <a:lumOff val="15000"/>
                  </a:schemeClr>
                </a:solidFill>
              </a:rPr>
              <a:t>Botany </a:t>
            </a:r>
            <a:r>
              <a:rPr lang="en-US" sz="2400" dirty="0" smtClean="0">
                <a:solidFill>
                  <a:schemeClr val="tx1">
                    <a:lumMod val="85000"/>
                    <a:lumOff val="15000"/>
                  </a:schemeClr>
                </a:solidFill>
              </a:rPr>
              <a:t>2013</a:t>
            </a:r>
          </a:p>
          <a:p>
            <a:pPr marL="274320">
              <a:spcBef>
                <a:spcPts val="0"/>
              </a:spcBef>
              <a:buFont typeface="Wingdings" pitchFamily="2" charset="2"/>
              <a:buChar char="v"/>
            </a:pPr>
            <a:r>
              <a:rPr lang="en-US" sz="2400" dirty="0" smtClean="0">
                <a:solidFill>
                  <a:schemeClr val="tx1">
                    <a:lumMod val="85000"/>
                    <a:lumOff val="15000"/>
                  </a:schemeClr>
                </a:solidFill>
              </a:rPr>
              <a:t>Sept 2013   		</a:t>
            </a:r>
            <a:r>
              <a:rPr lang="en-US" sz="2400" b="1" dirty="0" err="1" smtClean="0">
                <a:solidFill>
                  <a:schemeClr val="tx1">
                    <a:lumMod val="85000"/>
                    <a:lumOff val="15000"/>
                  </a:schemeClr>
                </a:solidFill>
              </a:rPr>
              <a:t>Paleo</a:t>
            </a:r>
            <a:r>
              <a:rPr lang="en-US" sz="2400" b="1" dirty="0" smtClean="0">
                <a:solidFill>
                  <a:schemeClr val="tx1">
                    <a:lumMod val="85000"/>
                    <a:lumOff val="15000"/>
                  </a:schemeClr>
                </a:solidFill>
              </a:rPr>
              <a:t> Digitization </a:t>
            </a:r>
            <a:r>
              <a:rPr lang="en-US" sz="2400" dirty="0" smtClean="0">
                <a:solidFill>
                  <a:schemeClr val="tx1">
                    <a:lumMod val="85000"/>
                    <a:lumOff val="15000"/>
                  </a:schemeClr>
                </a:solidFill>
              </a:rPr>
              <a:t>Workshop (place </a:t>
            </a:r>
            <a:r>
              <a:rPr lang="en-US" sz="2400" dirty="0" err="1" smtClean="0">
                <a:solidFill>
                  <a:schemeClr val="tx1">
                    <a:lumMod val="85000"/>
                    <a:lumOff val="15000"/>
                  </a:schemeClr>
                </a:solidFill>
              </a:rPr>
              <a:t>tbd</a:t>
            </a:r>
            <a:r>
              <a:rPr lang="en-US" sz="2400" dirty="0" smtClean="0">
                <a:solidFill>
                  <a:schemeClr val="tx1">
                    <a:lumMod val="85000"/>
                    <a:lumOff val="15000"/>
                  </a:schemeClr>
                </a:solidFill>
              </a:rPr>
              <a:t>)</a:t>
            </a:r>
          </a:p>
          <a:p>
            <a:pPr>
              <a:spcBef>
                <a:spcPts val="0"/>
              </a:spcBef>
            </a:pPr>
            <a:endParaRPr lang="en-US" sz="2400" dirty="0"/>
          </a:p>
        </p:txBody>
      </p:sp>
      <p:pic>
        <p:nvPicPr>
          <p:cNvPr id="12"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79400"/>
            <a:ext cx="1981200" cy="6121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3004" y="4787900"/>
            <a:ext cx="837196" cy="66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473700"/>
            <a:ext cx="663982" cy="66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6181318"/>
            <a:ext cx="688276" cy="66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7"/>
          <p:cNvSpPr txBox="1">
            <a:spLocks/>
          </p:cNvSpPr>
          <p:nvPr/>
        </p:nvSpPr>
        <p:spPr>
          <a:xfrm>
            <a:off x="533400" y="6083300"/>
            <a:ext cx="8229600" cy="11430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solidFill>
                    <a:schemeClr val="tx1">
                      <a:lumMod val="75000"/>
                      <a:lumOff val="25000"/>
                    </a:schemeClr>
                  </a:solidFill>
                </a:ln>
                <a:solidFill>
                  <a:srgbClr val="6AA850"/>
                </a:solidFill>
                <a:effectLst/>
                <a:uLnTx/>
                <a:uFillTx/>
                <a:latin typeface="+mj-lt"/>
                <a:ea typeface="+mj-ea"/>
                <a:cs typeface="+mj-cs"/>
              </a:rPr>
              <a:t>idigibio.org &gt; wiki &gt; workshop</a:t>
            </a:r>
            <a:br>
              <a:rPr kumimoji="0" lang="en-US" sz="4400" b="1" i="0" u="none" strike="noStrike" kern="1200" cap="none" spc="0" normalizeH="0" baseline="0" noProof="0" dirty="0" smtClean="0">
                <a:ln>
                  <a:solidFill>
                    <a:schemeClr val="tx1">
                      <a:lumMod val="75000"/>
                      <a:lumOff val="25000"/>
                    </a:schemeClr>
                  </a:solidFill>
                </a:ln>
                <a:solidFill>
                  <a:srgbClr val="6AA850"/>
                </a:solidFill>
                <a:effectLst/>
                <a:uLnTx/>
                <a:uFillTx/>
                <a:latin typeface="+mj-lt"/>
                <a:ea typeface="+mj-ea"/>
                <a:cs typeface="+mj-cs"/>
              </a:rPr>
            </a:br>
            <a:endParaRPr kumimoji="0" lang="en-US" sz="4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val="427766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5649"/>
          <a:stretch/>
        </p:blipFill>
        <p:spPr bwMode="auto">
          <a:xfrm>
            <a:off x="32718" y="381000"/>
            <a:ext cx="9088279" cy="5486400"/>
          </a:xfrm>
          <a:prstGeom prst="rect">
            <a:avLst/>
          </a:prstGeom>
          <a:noFill/>
          <a:ln w="9525">
            <a:solidFill>
              <a:srgbClr val="6AA8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381000"/>
            <a:ext cx="4648200" cy="1143000"/>
          </a:xfrm>
        </p:spPr>
        <p:txBody>
          <a:bodyPr>
            <a:normAutofit/>
          </a:bodyPr>
          <a:lstStyle/>
          <a:p>
            <a:r>
              <a:rPr lang="en-US" sz="4000" b="1" smtClean="0">
                <a:ln w="19050" cmpd="dbl">
                  <a:solidFill>
                    <a:srgbClr val="6AA850"/>
                  </a:solidFill>
                </a:ln>
                <a:solidFill>
                  <a:schemeClr val="bg1"/>
                </a:solidFill>
              </a:rPr>
              <a:t>Thanks from </a:t>
            </a:r>
            <a:endParaRPr lang="en-US" sz="4000" b="1" dirty="0">
              <a:ln w="19050" cmpd="dbl">
                <a:solidFill>
                  <a:srgbClr val="6AA850"/>
                </a:solidFill>
              </a:ln>
              <a:solidFill>
                <a:schemeClr val="bg1"/>
              </a:solidFill>
            </a:endParaRPr>
          </a:p>
        </p:txBody>
      </p:sp>
      <p:sp>
        <p:nvSpPr>
          <p:cNvPr id="3" name="Content Placeholder 2"/>
          <p:cNvSpPr>
            <a:spLocks noGrp="1"/>
          </p:cNvSpPr>
          <p:nvPr>
            <p:ph idx="1"/>
          </p:nvPr>
        </p:nvSpPr>
        <p:spPr/>
        <p:txBody>
          <a:bodyPr>
            <a:noAutofit/>
          </a:bodyPr>
          <a:lstStyle/>
          <a:p>
            <a:endParaRPr lang="en-US" sz="1800" dirty="0"/>
          </a:p>
          <a:p>
            <a:endParaRPr lang="en-US" sz="1800" dirty="0" smtClean="0"/>
          </a:p>
          <a:p>
            <a:endParaRPr lang="en-US" sz="1800" b="1" dirty="0"/>
          </a:p>
        </p:txBody>
      </p:sp>
      <p:sp>
        <p:nvSpPr>
          <p:cNvPr id="5" name="TextBox 4"/>
          <p:cNvSpPr txBox="1"/>
          <p:nvPr/>
        </p:nvSpPr>
        <p:spPr>
          <a:xfrm>
            <a:off x="3352800" y="5943600"/>
            <a:ext cx="5666921" cy="769441"/>
          </a:xfrm>
          <a:prstGeom prst="rect">
            <a:avLst/>
          </a:prstGeom>
          <a:noFill/>
        </p:spPr>
        <p:txBody>
          <a:bodyPr wrap="square" rtlCol="0">
            <a:spAutoFit/>
          </a:bodyPr>
          <a:lstStyle/>
          <a:p>
            <a:r>
              <a:rPr lang="en-US" sz="1100" smtClean="0"/>
              <a:t>This </a:t>
            </a:r>
            <a:r>
              <a:rPr lang="en-US" sz="1100" dirty="0"/>
              <a:t>material is based upon work supported by the National Science Foundation under Cooperative Agreement EF-1115210</a:t>
            </a:r>
            <a:r>
              <a:rPr lang="en-US" sz="1100" dirty="0" smtClean="0"/>
              <a:t>.  Any </a:t>
            </a:r>
            <a:r>
              <a:rPr lang="en-US" sz="1100" dirty="0"/>
              <a:t>opinions, findings</a:t>
            </a:r>
            <a:r>
              <a:rPr lang="en-US" sz="1100"/>
              <a:t>, </a:t>
            </a:r>
            <a:r>
              <a:rPr lang="en-US" sz="1100" smtClean="0"/>
              <a:t>and </a:t>
            </a:r>
            <a:r>
              <a:rPr lang="en-US" sz="1100" dirty="0"/>
              <a:t>conclusions or recommendations expressed in this material are those of the author(s) and do not necessarily reflect the views of the </a:t>
            </a:r>
            <a:r>
              <a:rPr lang="en-US" sz="1100" dirty="0" smtClean="0"/>
              <a:t>NSF.</a:t>
            </a:r>
            <a:endParaRPr lang="en-US" sz="1100" dirty="0"/>
          </a:p>
        </p:txBody>
      </p:sp>
      <p:pic>
        <p:nvPicPr>
          <p:cNvPr id="3084" name="Picture 12" descr="https://www.idigbio.org/wiki/images/0/09/IDigBio_Logo_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534049"/>
            <a:ext cx="2959516" cy="913751"/>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571" y="5994782"/>
            <a:ext cx="6635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580" y="5994782"/>
            <a:ext cx="8413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0200" y="5974077"/>
            <a:ext cx="6635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8018" y="6002759"/>
            <a:ext cx="687387"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07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799" y="2769077"/>
            <a:ext cx="2578387" cy="1950979"/>
          </a:xfrm>
          <a:prstGeom prst="rect">
            <a:avLst/>
          </a:prstGeom>
          <a:solidFill>
            <a:srgbClr val="6AA850"/>
          </a:solidFill>
          <a:ln>
            <a:solidFill>
              <a:srgbClr val="6AA850"/>
            </a:solidFill>
          </a:ln>
        </p:spPr>
      </p:pic>
      <p:pic>
        <p:nvPicPr>
          <p:cNvPr id="12" name="Picture 6" descr="https://www.idigbio.org/wiki/_media/idigbio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280" y="533400"/>
            <a:ext cx="3763617" cy="11629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6035" y="1686038"/>
            <a:ext cx="4572000" cy="954107"/>
          </a:xfrm>
          <a:prstGeom prst="rect">
            <a:avLst/>
          </a:prstGeom>
        </p:spPr>
        <p:txBody>
          <a:bodyPr>
            <a:spAutoFit/>
          </a:bodyPr>
          <a:lstStyle/>
          <a:p>
            <a:pPr algn="ctr"/>
            <a:r>
              <a:rPr lang="en-US" sz="2400" b="1" dirty="0" smtClean="0">
                <a:solidFill>
                  <a:schemeClr val="tx1">
                    <a:lumMod val="85000"/>
                    <a:lumOff val="15000"/>
                  </a:schemeClr>
                </a:solidFill>
              </a:rPr>
              <a:t>University </a:t>
            </a:r>
            <a:r>
              <a:rPr lang="en-US" sz="2400" b="1" dirty="0">
                <a:solidFill>
                  <a:schemeClr val="tx1">
                    <a:lumMod val="85000"/>
                    <a:lumOff val="15000"/>
                  </a:schemeClr>
                </a:solidFill>
              </a:rPr>
              <a:t>of </a:t>
            </a:r>
            <a:r>
              <a:rPr lang="en-US" sz="2400" b="1" dirty="0" smtClean="0">
                <a:solidFill>
                  <a:schemeClr val="tx1">
                    <a:lumMod val="85000"/>
                    <a:lumOff val="15000"/>
                  </a:schemeClr>
                </a:solidFill>
              </a:rPr>
              <a:t>Florida</a:t>
            </a:r>
          </a:p>
          <a:p>
            <a:pPr algn="ctr"/>
            <a:r>
              <a:rPr lang="en-US" sz="800" b="1" dirty="0" smtClean="0">
                <a:solidFill>
                  <a:schemeClr val="tx1">
                    <a:lumMod val="85000"/>
                    <a:lumOff val="15000"/>
                  </a:schemeClr>
                </a:solidFill>
              </a:rPr>
              <a:t> </a:t>
            </a:r>
            <a:endParaRPr lang="en-US" sz="800" b="1" dirty="0">
              <a:solidFill>
                <a:schemeClr val="tx1">
                  <a:lumMod val="85000"/>
                  <a:lumOff val="15000"/>
                </a:schemeClr>
              </a:solidFill>
            </a:endParaRPr>
          </a:p>
          <a:p>
            <a:pPr algn="ctr"/>
            <a:r>
              <a:rPr lang="en-US" sz="2400" b="1" dirty="0" smtClean="0">
                <a:solidFill>
                  <a:schemeClr val="tx1">
                    <a:lumMod val="85000"/>
                    <a:lumOff val="15000"/>
                  </a:schemeClr>
                </a:solidFill>
              </a:rPr>
              <a:t>Florida </a:t>
            </a:r>
            <a:r>
              <a:rPr lang="en-US" sz="2400" b="1" dirty="0">
                <a:solidFill>
                  <a:schemeClr val="tx1">
                    <a:lumMod val="85000"/>
                    <a:lumOff val="15000"/>
                  </a:schemeClr>
                </a:solidFill>
              </a:rPr>
              <a:t>State University </a:t>
            </a:r>
            <a:endParaRPr lang="en-US" sz="2400" dirty="0">
              <a:solidFill>
                <a:schemeClr val="tx1">
                  <a:lumMod val="85000"/>
                  <a:lumOff val="15000"/>
                </a:schemeClr>
              </a:solidFill>
            </a:endParaRPr>
          </a:p>
        </p:txBody>
      </p:sp>
      <p:sp>
        <p:nvSpPr>
          <p:cNvPr id="4" name="Rectangle 3"/>
          <p:cNvSpPr/>
          <p:nvPr/>
        </p:nvSpPr>
        <p:spPr>
          <a:xfrm>
            <a:off x="4953000" y="6172200"/>
            <a:ext cx="1798313" cy="369332"/>
          </a:xfrm>
          <a:prstGeom prst="rect">
            <a:avLst/>
          </a:prstGeom>
        </p:spPr>
        <p:txBody>
          <a:bodyPr wrap="none">
            <a:spAutoFit/>
          </a:bodyPr>
          <a:lstStyle/>
          <a:p>
            <a:r>
              <a:rPr lang="en-US" b="1" dirty="0" smtClean="0">
                <a:solidFill>
                  <a:srgbClr val="6AA850"/>
                </a:solidFill>
              </a:rPr>
              <a:t>www.iDigBio.org</a:t>
            </a:r>
            <a:endParaRPr lang="en-US" b="1" dirty="0">
              <a:solidFill>
                <a:srgbClr val="6AA850"/>
              </a:solidFill>
            </a:endParaRPr>
          </a:p>
        </p:txBody>
      </p:sp>
      <p:pic>
        <p:nvPicPr>
          <p:cNvPr id="5" name="Picture 4" descr="Day 1 imaging station crop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1235" y="4807037"/>
            <a:ext cx="2246055" cy="1637583"/>
          </a:xfrm>
          <a:prstGeom prst="rect">
            <a:avLst/>
          </a:prstGeom>
          <a:solidFill>
            <a:srgbClr val="6AA850"/>
          </a:solidFill>
          <a:ln>
            <a:solidFill>
              <a:srgbClr val="6AA850"/>
            </a:solidFill>
          </a:ln>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278" y="3167332"/>
            <a:ext cx="1944051" cy="2591056"/>
          </a:xfrm>
          <a:prstGeom prst="rect">
            <a:avLst/>
          </a:prstGeom>
          <a:noFill/>
          <a:ln w="9525">
            <a:solidFill>
              <a:srgbClr val="6AA8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35" y="2076831"/>
            <a:ext cx="1981200" cy="2137025"/>
          </a:xfrm>
          <a:prstGeom prst="rect">
            <a:avLst/>
          </a:prstGeom>
          <a:noFill/>
          <a:ln w="9525">
            <a:solidFill>
              <a:srgbClr val="6AA8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a:off x="6858000" y="3717441"/>
            <a:ext cx="2135038" cy="2727179"/>
          </a:xfrm>
          <a:prstGeom prst="rect">
            <a:avLst/>
          </a:prstGeom>
          <a:noFill/>
          <a:ln w="9525">
            <a:solidFill>
              <a:srgbClr val="6AA8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93877" y="454327"/>
            <a:ext cx="2407913" cy="3028703"/>
          </a:xfrm>
          <a:prstGeom prst="rect">
            <a:avLst/>
          </a:prstGeom>
          <a:noFill/>
          <a:ln w="9525">
            <a:solidFill>
              <a:srgbClr val="6AA8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05555" y="4355479"/>
            <a:ext cx="2158732" cy="1708996"/>
          </a:xfrm>
          <a:prstGeom prst="rect">
            <a:avLst/>
          </a:prstGeom>
          <a:solidFill>
            <a:srgbClr val="6AA850"/>
          </a:solidFill>
          <a:ln>
            <a:solidFill>
              <a:srgbClr val="6AA850"/>
            </a:solidFill>
          </a:ln>
        </p:spPr>
      </p:pic>
    </p:spTree>
    <p:extLst>
      <p:ext uri="{BB962C8B-B14F-4D97-AF65-F5344CB8AC3E}">
        <p14:creationId xmlns:p14="http://schemas.microsoft.com/office/powerpoint/2010/main" val="121948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chemeClr val="tx2"/>
              </a:solidFill>
            </a:endParaRPr>
          </a:p>
        </p:txBody>
      </p:sp>
      <p:sp>
        <p:nvSpPr>
          <p:cNvPr id="2" name="Title 1"/>
          <p:cNvSpPr>
            <a:spLocks noGrp="1"/>
          </p:cNvSpPr>
          <p:nvPr>
            <p:ph type="title"/>
          </p:nvPr>
        </p:nvSpPr>
        <p:spPr>
          <a:xfrm>
            <a:off x="457200" y="457200"/>
            <a:ext cx="8229600" cy="792162"/>
          </a:xfrm>
        </p:spPr>
        <p:txBody>
          <a:bodyPr>
            <a:normAutofit/>
          </a:bodyPr>
          <a:lstStyle/>
          <a:p>
            <a:r>
              <a:rPr lang="en-US" sz="2800" b="1" dirty="0" smtClean="0">
                <a:solidFill>
                  <a:schemeClr val="tx1">
                    <a:lumMod val="85000"/>
                    <a:lumOff val="15000"/>
                  </a:schemeClr>
                </a:solidFill>
              </a:rPr>
              <a:t>Advancing Digitization </a:t>
            </a:r>
            <a:r>
              <a:rPr lang="en-US" sz="2800" b="1" dirty="0">
                <a:solidFill>
                  <a:schemeClr val="tx1">
                    <a:lumMod val="85000"/>
                    <a:lumOff val="15000"/>
                  </a:schemeClr>
                </a:solidFill>
              </a:rPr>
              <a:t>of </a:t>
            </a:r>
            <a:r>
              <a:rPr lang="en-US" sz="2800" b="1" dirty="0" smtClean="0">
                <a:solidFill>
                  <a:schemeClr val="tx1">
                    <a:lumMod val="85000"/>
                    <a:lumOff val="15000"/>
                  </a:schemeClr>
                </a:solidFill>
              </a:rPr>
              <a:t>Biodiversity Collections</a:t>
            </a:r>
            <a:endParaRPr lang="en-US" sz="2800" b="1" dirty="0">
              <a:solidFill>
                <a:schemeClr val="tx1">
                  <a:lumMod val="85000"/>
                  <a:lumOff val="15000"/>
                </a:schemeClr>
              </a:solidFill>
            </a:endParaRPr>
          </a:p>
        </p:txBody>
      </p:sp>
      <p:sp>
        <p:nvSpPr>
          <p:cNvPr id="3" name="Content Placeholder 2"/>
          <p:cNvSpPr>
            <a:spLocks noGrp="1"/>
          </p:cNvSpPr>
          <p:nvPr>
            <p:ph idx="1"/>
          </p:nvPr>
        </p:nvSpPr>
        <p:spPr>
          <a:xfrm>
            <a:off x="457200" y="1295400"/>
            <a:ext cx="7924800" cy="4876800"/>
          </a:xfrm>
        </p:spPr>
        <p:txBody>
          <a:bodyPr>
            <a:noAutofit/>
          </a:bodyPr>
          <a:lstStyle/>
          <a:p>
            <a:r>
              <a:rPr lang="en-US" sz="1800" b="1" dirty="0" smtClean="0">
                <a:solidFill>
                  <a:schemeClr val="tx1">
                    <a:lumMod val="85000"/>
                    <a:lumOff val="15000"/>
                  </a:schemeClr>
                </a:solidFill>
              </a:rPr>
              <a:t>Facilitate use </a:t>
            </a:r>
            <a:r>
              <a:rPr lang="en-US" sz="1800" b="1" dirty="0">
                <a:solidFill>
                  <a:schemeClr val="tx1">
                    <a:lumMod val="85000"/>
                    <a:lumOff val="15000"/>
                  </a:schemeClr>
                </a:solidFill>
              </a:rPr>
              <a:t>of biodiversity data to address environmental and economic </a:t>
            </a:r>
            <a:r>
              <a:rPr lang="en-US" sz="1800" b="1" dirty="0" smtClean="0">
                <a:solidFill>
                  <a:schemeClr val="tx1">
                    <a:lumMod val="85000"/>
                    <a:lumOff val="15000"/>
                  </a:schemeClr>
                </a:solidFill>
              </a:rPr>
              <a:t> </a:t>
            </a:r>
          </a:p>
          <a:p>
            <a:pPr marL="0" indent="0">
              <a:buNone/>
            </a:pPr>
            <a:r>
              <a:rPr lang="en-US" sz="1800" b="1" dirty="0">
                <a:solidFill>
                  <a:schemeClr val="tx1">
                    <a:lumMod val="85000"/>
                    <a:lumOff val="15000"/>
                  </a:schemeClr>
                </a:solidFill>
              </a:rPr>
              <a:t> </a:t>
            </a:r>
            <a:r>
              <a:rPr lang="en-US" sz="1800" b="1" dirty="0" smtClean="0">
                <a:solidFill>
                  <a:schemeClr val="tx1">
                    <a:lumMod val="85000"/>
                    <a:lumOff val="15000"/>
                  </a:schemeClr>
                </a:solidFill>
              </a:rPr>
              <a:t>         challenges</a:t>
            </a:r>
            <a:endParaRPr lang="en-US" sz="1800" b="1" dirty="0">
              <a:solidFill>
                <a:schemeClr val="tx1">
                  <a:lumMod val="85000"/>
                  <a:lumOff val="15000"/>
                </a:schemeClr>
              </a:solidFill>
            </a:endParaRPr>
          </a:p>
          <a:p>
            <a:pPr lvl="1">
              <a:buFont typeface="Wingdings" pitchFamily="2" charset="2"/>
              <a:buChar char="§"/>
            </a:pPr>
            <a:r>
              <a:rPr lang="en-US" sz="1800" dirty="0" smtClean="0">
                <a:solidFill>
                  <a:schemeClr val="tx1">
                    <a:lumMod val="85000"/>
                    <a:lumOff val="15000"/>
                  </a:schemeClr>
                </a:solidFill>
              </a:rPr>
              <a:t>Researchers</a:t>
            </a:r>
            <a:endParaRPr lang="en-US" sz="1800" dirty="0">
              <a:solidFill>
                <a:schemeClr val="tx1">
                  <a:lumMod val="85000"/>
                  <a:lumOff val="15000"/>
                </a:schemeClr>
              </a:solidFill>
            </a:endParaRPr>
          </a:p>
          <a:p>
            <a:pPr lvl="1">
              <a:buFont typeface="Wingdings" pitchFamily="2" charset="2"/>
              <a:buChar char="§"/>
            </a:pPr>
            <a:r>
              <a:rPr lang="en-US" sz="1800" dirty="0">
                <a:solidFill>
                  <a:schemeClr val="tx1">
                    <a:lumMod val="85000"/>
                    <a:lumOff val="15000"/>
                  </a:schemeClr>
                </a:solidFill>
              </a:rPr>
              <a:t>Educators</a:t>
            </a:r>
          </a:p>
          <a:p>
            <a:pPr lvl="1">
              <a:buFont typeface="Wingdings" pitchFamily="2" charset="2"/>
              <a:buChar char="§"/>
            </a:pPr>
            <a:r>
              <a:rPr lang="en-US" sz="1800" dirty="0" smtClean="0">
                <a:solidFill>
                  <a:schemeClr val="tx1">
                    <a:lumMod val="85000"/>
                    <a:lumOff val="15000"/>
                  </a:schemeClr>
                </a:solidFill>
              </a:rPr>
              <a:t>General public</a:t>
            </a:r>
          </a:p>
          <a:p>
            <a:pPr lvl="1">
              <a:buFont typeface="Wingdings" pitchFamily="2" charset="2"/>
              <a:buChar char="§"/>
            </a:pPr>
            <a:r>
              <a:rPr lang="en-US" sz="1800" dirty="0" smtClean="0">
                <a:solidFill>
                  <a:schemeClr val="tx1">
                    <a:lumMod val="85000"/>
                    <a:lumOff val="15000"/>
                  </a:schemeClr>
                </a:solidFill>
              </a:rPr>
              <a:t>Policy</a:t>
            </a:r>
            <a:r>
              <a:rPr lang="en-US" sz="1800" dirty="0">
                <a:solidFill>
                  <a:schemeClr val="tx1">
                    <a:lumMod val="85000"/>
                    <a:lumOff val="15000"/>
                  </a:schemeClr>
                </a:solidFill>
              </a:rPr>
              <a:t>-makers</a:t>
            </a:r>
          </a:p>
          <a:p>
            <a:pPr marL="0" indent="0">
              <a:buNone/>
            </a:pPr>
            <a:endParaRPr lang="en-US" sz="1100" dirty="0" smtClean="0">
              <a:solidFill>
                <a:schemeClr val="tx1">
                  <a:lumMod val="85000"/>
                  <a:lumOff val="15000"/>
                </a:schemeClr>
              </a:solidFill>
            </a:endParaRPr>
          </a:p>
          <a:p>
            <a:r>
              <a:rPr lang="en-US" sz="1800" b="1" dirty="0" smtClean="0">
                <a:solidFill>
                  <a:schemeClr val="tx1">
                    <a:lumMod val="85000"/>
                    <a:lumOff val="15000"/>
                  </a:schemeClr>
                </a:solidFill>
              </a:rPr>
              <a:t>Enable digitization of biodiversity collections data</a:t>
            </a:r>
          </a:p>
          <a:p>
            <a:pPr lvl="1">
              <a:buFont typeface="Wingdings" pitchFamily="2" charset="2"/>
              <a:buChar char="§"/>
            </a:pPr>
            <a:r>
              <a:rPr lang="en-US" sz="1800" dirty="0" smtClean="0">
                <a:solidFill>
                  <a:schemeClr val="tx1">
                    <a:lumMod val="85000"/>
                    <a:lumOff val="15000"/>
                  </a:schemeClr>
                </a:solidFill>
              </a:rPr>
              <a:t>Develop efficient and effective digitization standards and workflows </a:t>
            </a:r>
          </a:p>
          <a:p>
            <a:pPr lvl="1">
              <a:buFont typeface="Wingdings" pitchFamily="2" charset="2"/>
              <a:buChar char="§"/>
            </a:pPr>
            <a:r>
              <a:rPr lang="en-US" sz="1800" dirty="0">
                <a:solidFill>
                  <a:schemeClr val="tx1">
                    <a:lumMod val="85000"/>
                    <a:lumOff val="15000"/>
                  </a:schemeClr>
                </a:solidFill>
              </a:rPr>
              <a:t>Respond to cyberinfrastructure needs</a:t>
            </a:r>
          </a:p>
          <a:p>
            <a:pPr marL="457200" lvl="1" indent="0">
              <a:buNone/>
            </a:pPr>
            <a:endParaRPr lang="en-US" sz="1100" dirty="0" smtClean="0">
              <a:solidFill>
                <a:schemeClr val="tx1">
                  <a:lumMod val="85000"/>
                  <a:lumOff val="15000"/>
                </a:schemeClr>
              </a:solidFill>
            </a:endParaRPr>
          </a:p>
          <a:p>
            <a:r>
              <a:rPr lang="en-US" sz="1800" b="1" dirty="0" smtClean="0">
                <a:solidFill>
                  <a:schemeClr val="tx1">
                    <a:lumMod val="85000"/>
                    <a:lumOff val="15000"/>
                  </a:schemeClr>
                </a:solidFill>
              </a:rPr>
              <a:t>Provide portal access to biodiversity data in a cloud-computing environment</a:t>
            </a:r>
          </a:p>
          <a:p>
            <a:pPr marL="457200" lvl="1" indent="0">
              <a:buNone/>
            </a:pPr>
            <a:endParaRPr lang="en-US" sz="1100" dirty="0" smtClean="0">
              <a:solidFill>
                <a:schemeClr val="tx1">
                  <a:lumMod val="85000"/>
                  <a:lumOff val="15000"/>
                </a:schemeClr>
              </a:solidFill>
            </a:endParaRPr>
          </a:p>
          <a:p>
            <a:r>
              <a:rPr lang="en-US" sz="1800" b="1" dirty="0" smtClean="0">
                <a:solidFill>
                  <a:schemeClr val="tx1">
                    <a:lumMod val="85000"/>
                    <a:lumOff val="15000"/>
                  </a:schemeClr>
                </a:solidFill>
              </a:rPr>
              <a:t>Plan for long-term sustainability of the national digitization effort</a:t>
            </a:r>
          </a:p>
          <a:p>
            <a:pPr marL="742950" lvl="2" indent="-342900">
              <a:buFont typeface="Wingdings" charset="2"/>
              <a:buChar char="§"/>
            </a:pPr>
            <a:r>
              <a:rPr lang="en-US" sz="1800" dirty="0">
                <a:solidFill>
                  <a:schemeClr val="tx1">
                    <a:lumMod val="85000"/>
                    <a:lumOff val="15000"/>
                  </a:schemeClr>
                </a:solidFill>
              </a:rPr>
              <a:t>Expand participation: partners and data sources</a:t>
            </a:r>
          </a:p>
          <a:p>
            <a:endParaRPr lang="en-US" sz="1800" b="1" dirty="0" smtClean="0">
              <a:solidFill>
                <a:srgbClr val="953735"/>
              </a:solidFill>
            </a:endParaRPr>
          </a:p>
        </p:txBody>
      </p:sp>
      <p:pic>
        <p:nvPicPr>
          <p:cNvPr id="10"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9039" y="2057400"/>
            <a:ext cx="3699161"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33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68" y="838200"/>
            <a:ext cx="8991600" cy="6401753"/>
          </a:xfrm>
          <a:prstGeom prst="rect">
            <a:avLst/>
          </a:prstGeom>
        </p:spPr>
        <p:txBody>
          <a:bodyPr wrap="square">
            <a:spAutoFit/>
          </a:bodyPr>
          <a:lstStyle/>
          <a:p>
            <a:pPr algn="ctr"/>
            <a:r>
              <a:rPr lang="en-US" sz="2800" b="1" dirty="0" smtClean="0">
                <a:solidFill>
                  <a:schemeClr val="tx1">
                    <a:lumMod val="85000"/>
                    <a:lumOff val="15000"/>
                  </a:schemeClr>
                </a:solidFill>
                <a:latin typeface="+mj-lt"/>
              </a:rPr>
              <a:t>Seven Thematic Collections Networks (TCNs</a:t>
            </a:r>
            <a:r>
              <a:rPr lang="en-US" sz="2800" b="1" dirty="0" smtClean="0">
                <a:solidFill>
                  <a:schemeClr val="tx1">
                    <a:lumMod val="85000"/>
                    <a:lumOff val="15000"/>
                  </a:schemeClr>
                </a:solidFill>
              </a:rPr>
              <a:t>)</a:t>
            </a:r>
            <a:endParaRPr lang="en-US" b="1" u="sng" dirty="0" smtClean="0">
              <a:solidFill>
                <a:schemeClr val="tx1">
                  <a:lumMod val="85000"/>
                  <a:lumOff val="15000"/>
                </a:schemeClr>
              </a:solidFill>
            </a:endParaRPr>
          </a:p>
          <a:p>
            <a:pPr algn="ctr"/>
            <a:endParaRPr lang="en-US" sz="1000" u="sng" dirty="0" smtClean="0">
              <a:solidFill>
                <a:schemeClr val="tx1">
                  <a:lumMod val="85000"/>
                  <a:lumOff val="15000"/>
                </a:schemeClr>
              </a:solidFill>
            </a:endParaRPr>
          </a:p>
          <a:p>
            <a:pPr marL="285750" indent="-285750">
              <a:buFont typeface="Arial"/>
              <a:buChar char="•"/>
            </a:pPr>
            <a:r>
              <a:rPr lang="en-US" sz="1600" dirty="0" err="1" smtClean="0">
                <a:solidFill>
                  <a:schemeClr val="tx1">
                    <a:lumMod val="85000"/>
                    <a:lumOff val="15000"/>
                  </a:schemeClr>
                </a:solidFill>
              </a:rPr>
              <a:t>InvertNet</a:t>
            </a:r>
            <a:r>
              <a:rPr lang="en-US" sz="1600" dirty="0">
                <a:solidFill>
                  <a:schemeClr val="tx1">
                    <a:lumMod val="85000"/>
                    <a:lumOff val="15000"/>
                  </a:schemeClr>
                </a:solidFill>
              </a:rPr>
              <a:t>:</a:t>
            </a:r>
            <a:r>
              <a:rPr lang="en-US" sz="1600" dirty="0" smtClean="0">
                <a:solidFill>
                  <a:schemeClr val="tx1">
                    <a:lumMod val="85000"/>
                    <a:lumOff val="15000"/>
                  </a:schemeClr>
                </a:solidFill>
              </a:rPr>
              <a:t> </a:t>
            </a:r>
            <a:r>
              <a:rPr lang="en-US" sz="1600" dirty="0">
                <a:solidFill>
                  <a:schemeClr val="tx1">
                    <a:lumMod val="85000"/>
                    <a:lumOff val="15000"/>
                  </a:schemeClr>
                </a:solidFill>
              </a:rPr>
              <a:t>An Integrative Platform for Research on Environmental Change, Species Discovery and </a:t>
            </a:r>
            <a:r>
              <a:rPr lang="en-US" sz="1600" dirty="0" smtClean="0">
                <a:solidFill>
                  <a:schemeClr val="tx1">
                    <a:lumMod val="85000"/>
                    <a:lumOff val="15000"/>
                  </a:schemeClr>
                </a:solidFill>
              </a:rPr>
              <a:t>   </a:t>
            </a:r>
          </a:p>
          <a:p>
            <a:r>
              <a:rPr lang="en-US" sz="1600" dirty="0">
                <a:solidFill>
                  <a:schemeClr val="tx1">
                    <a:lumMod val="85000"/>
                    <a:lumOff val="15000"/>
                  </a:schemeClr>
                </a:solidFill>
              </a:rPr>
              <a:t> </a:t>
            </a:r>
            <a:r>
              <a:rPr lang="en-US" sz="1600" dirty="0" smtClean="0">
                <a:solidFill>
                  <a:schemeClr val="tx1">
                    <a:lumMod val="85000"/>
                    <a:lumOff val="15000"/>
                  </a:schemeClr>
                </a:solidFill>
              </a:rPr>
              <a:t>  	Identification (</a:t>
            </a:r>
            <a:r>
              <a:rPr lang="en-US" sz="1600" i="1" dirty="0" smtClean="0">
                <a:solidFill>
                  <a:schemeClr val="tx1">
                    <a:lumMod val="85000"/>
                    <a:lumOff val="15000"/>
                  </a:schemeClr>
                </a:solidFill>
              </a:rPr>
              <a:t>Illinois Natural History Survey, University of Illinois</a:t>
            </a:r>
            <a:r>
              <a:rPr lang="en-US" sz="1600" dirty="0" smtClean="0">
                <a:solidFill>
                  <a:schemeClr val="tx1">
                    <a:lumMod val="85000"/>
                    <a:lumOff val="15000"/>
                  </a:schemeClr>
                </a:solidFill>
              </a:rPr>
              <a:t>) </a:t>
            </a:r>
            <a:r>
              <a:rPr lang="en-US" sz="1600" dirty="0" smtClean="0">
                <a:solidFill>
                  <a:schemeClr val="tx1">
                    <a:lumMod val="85000"/>
                    <a:lumOff val="15000"/>
                  </a:schemeClr>
                </a:solidFill>
                <a:hlinkClick r:id="rId2"/>
              </a:rPr>
              <a:t>http://invertnet.org</a:t>
            </a:r>
            <a:endParaRPr lang="en-US" sz="1600" dirty="0" smtClean="0">
              <a:solidFill>
                <a:schemeClr val="tx1">
                  <a:lumMod val="85000"/>
                  <a:lumOff val="15000"/>
                </a:schemeClr>
              </a:solidFill>
            </a:endParaRPr>
          </a:p>
          <a:p>
            <a:pPr marL="171450" indent="-171450">
              <a:buFont typeface="Arial"/>
              <a:buChar char="•"/>
            </a:pPr>
            <a:endParaRPr lang="en-US" sz="1100" dirty="0" smtClean="0">
              <a:solidFill>
                <a:schemeClr val="tx1">
                  <a:lumMod val="85000"/>
                  <a:lumOff val="15000"/>
                </a:schemeClr>
              </a:solidFill>
            </a:endParaRPr>
          </a:p>
          <a:p>
            <a:pPr marL="285750" indent="-285750">
              <a:buFont typeface="Arial"/>
              <a:buChar char="•"/>
            </a:pPr>
            <a:r>
              <a:rPr lang="en-US" sz="1600" dirty="0">
                <a:solidFill>
                  <a:schemeClr val="tx1">
                    <a:lumMod val="85000"/>
                    <a:lumOff val="15000"/>
                  </a:schemeClr>
                </a:solidFill>
              </a:rPr>
              <a:t>Plants, </a:t>
            </a:r>
            <a:r>
              <a:rPr lang="en-US" sz="1600" dirty="0" smtClean="0">
                <a:solidFill>
                  <a:schemeClr val="tx1">
                    <a:lumMod val="85000"/>
                    <a:lumOff val="15000"/>
                  </a:schemeClr>
                </a:solidFill>
              </a:rPr>
              <a:t>Herbivores, </a:t>
            </a:r>
            <a:r>
              <a:rPr lang="en-US" sz="1600" dirty="0">
                <a:solidFill>
                  <a:schemeClr val="tx1">
                    <a:lumMod val="85000"/>
                    <a:lumOff val="15000"/>
                  </a:schemeClr>
                </a:solidFill>
              </a:rPr>
              <a:t>and Parasitoids: A Model System for the Study of Tri-Trophic </a:t>
            </a:r>
            <a:r>
              <a:rPr lang="en-US" sz="1600" dirty="0" smtClean="0">
                <a:solidFill>
                  <a:schemeClr val="tx1">
                    <a:lumMod val="85000"/>
                    <a:lumOff val="15000"/>
                  </a:schemeClr>
                </a:solidFill>
              </a:rPr>
              <a:t>Associations 	(</a:t>
            </a:r>
            <a:r>
              <a:rPr lang="en-US" sz="1600" i="1" dirty="0" smtClean="0">
                <a:solidFill>
                  <a:schemeClr val="tx1">
                    <a:lumMod val="85000"/>
                    <a:lumOff val="15000"/>
                  </a:schemeClr>
                </a:solidFill>
              </a:rPr>
              <a:t>American Museum of Natural History</a:t>
            </a:r>
            <a:r>
              <a:rPr lang="en-US" sz="1600" dirty="0" smtClean="0">
                <a:solidFill>
                  <a:schemeClr val="tx1">
                    <a:lumMod val="85000"/>
                    <a:lumOff val="15000"/>
                  </a:schemeClr>
                </a:solidFill>
              </a:rPr>
              <a:t>) </a:t>
            </a:r>
            <a:r>
              <a:rPr lang="en-US" sz="1600" dirty="0" smtClean="0">
                <a:solidFill>
                  <a:schemeClr val="tx1">
                    <a:lumMod val="85000"/>
                    <a:lumOff val="15000"/>
                  </a:schemeClr>
                </a:solidFill>
                <a:hlinkClick r:id="rId3"/>
              </a:rPr>
              <a:t>http://tcn.amnh.org</a:t>
            </a:r>
            <a:endParaRPr lang="en-US" sz="1600" dirty="0" smtClean="0">
              <a:solidFill>
                <a:schemeClr val="tx1">
                  <a:lumMod val="85000"/>
                  <a:lumOff val="15000"/>
                </a:schemeClr>
              </a:solidFill>
            </a:endParaRPr>
          </a:p>
          <a:p>
            <a:pPr marL="171450" indent="-171450">
              <a:buFont typeface="Arial"/>
              <a:buChar char="•"/>
            </a:pPr>
            <a:endParaRPr lang="en-US" sz="1100" dirty="0" smtClean="0">
              <a:solidFill>
                <a:schemeClr val="tx1">
                  <a:lumMod val="85000"/>
                  <a:lumOff val="15000"/>
                </a:schemeClr>
              </a:solidFill>
            </a:endParaRPr>
          </a:p>
          <a:p>
            <a:pPr marL="285750" indent="-285750">
              <a:buFont typeface="Arial"/>
              <a:buChar char="•"/>
            </a:pPr>
            <a:r>
              <a:rPr lang="en-US" sz="1600" dirty="0">
                <a:solidFill>
                  <a:schemeClr val="tx1">
                    <a:lumMod val="85000"/>
                    <a:lumOff val="15000"/>
                  </a:schemeClr>
                </a:solidFill>
              </a:rPr>
              <a:t>North American Lichens and Bryophytes: Sensitive Indicators of Environmental Quality and </a:t>
            </a:r>
            <a:r>
              <a:rPr lang="en-US" sz="1600" dirty="0" smtClean="0">
                <a:solidFill>
                  <a:schemeClr val="tx1">
                    <a:lumMod val="85000"/>
                    <a:lumOff val="15000"/>
                  </a:schemeClr>
                </a:solidFill>
              </a:rPr>
              <a:t>Change 	(</a:t>
            </a:r>
            <a:r>
              <a:rPr lang="en-US" sz="1600" i="1" dirty="0" smtClean="0">
                <a:solidFill>
                  <a:schemeClr val="tx1">
                    <a:lumMod val="85000"/>
                    <a:lumOff val="15000"/>
                  </a:schemeClr>
                </a:solidFill>
              </a:rPr>
              <a:t>University of Wisconsin – Madison</a:t>
            </a:r>
            <a:r>
              <a:rPr lang="en-US" sz="1600" dirty="0" smtClean="0">
                <a:solidFill>
                  <a:schemeClr val="tx1">
                    <a:lumMod val="85000"/>
                    <a:lumOff val="15000"/>
                  </a:schemeClr>
                </a:solidFill>
              </a:rPr>
              <a:t>) </a:t>
            </a:r>
            <a:r>
              <a:rPr lang="en-US" sz="1600" dirty="0" smtClean="0">
                <a:solidFill>
                  <a:schemeClr val="tx1">
                    <a:lumMod val="85000"/>
                    <a:lumOff val="15000"/>
                  </a:schemeClr>
                </a:solidFill>
                <a:hlinkClick r:id="rId4"/>
              </a:rPr>
              <a:t>http://symbiota.org/nalichens/index.php</a:t>
            </a:r>
            <a:r>
              <a:rPr lang="en-US" sz="1600" dirty="0" smtClean="0">
                <a:solidFill>
                  <a:schemeClr val="tx1">
                    <a:lumMod val="85000"/>
                    <a:lumOff val="15000"/>
                  </a:schemeClr>
                </a:solidFill>
              </a:rPr>
              <a:t>  		</a:t>
            </a:r>
            <a:r>
              <a:rPr lang="en-US" sz="1600" dirty="0" smtClean="0">
                <a:solidFill>
                  <a:schemeClr val="tx1">
                    <a:lumMod val="85000"/>
                    <a:lumOff val="15000"/>
                  </a:schemeClr>
                </a:solidFill>
                <a:hlinkClick r:id="rId5"/>
              </a:rPr>
              <a:t>http://symbiota.org/bryophytes/index.php</a:t>
            </a:r>
            <a:endParaRPr lang="en-US" sz="1600" dirty="0" smtClean="0">
              <a:solidFill>
                <a:schemeClr val="tx1">
                  <a:lumMod val="85000"/>
                  <a:lumOff val="15000"/>
                </a:schemeClr>
              </a:solidFill>
            </a:endParaRPr>
          </a:p>
          <a:p>
            <a:pPr marL="171450" indent="-171450">
              <a:buFont typeface="Arial"/>
              <a:buChar char="•"/>
            </a:pPr>
            <a:endParaRPr lang="en-US" sz="1100" dirty="0" smtClean="0">
              <a:solidFill>
                <a:schemeClr val="tx1">
                  <a:lumMod val="85000"/>
                  <a:lumOff val="15000"/>
                </a:schemeClr>
              </a:solidFill>
            </a:endParaRPr>
          </a:p>
          <a:p>
            <a:pPr marL="285750" indent="-285750">
              <a:buFont typeface="Arial"/>
              <a:buChar char="•"/>
            </a:pPr>
            <a:r>
              <a:rPr lang="en-US" sz="1600" dirty="0">
                <a:solidFill>
                  <a:schemeClr val="tx1">
                    <a:lumMod val="85000"/>
                    <a:lumOff val="15000"/>
                  </a:schemeClr>
                </a:solidFill>
              </a:rPr>
              <a:t>Digitizing Fossils to Enable New Syntheses in </a:t>
            </a:r>
            <a:r>
              <a:rPr lang="en-US" sz="1600" dirty="0" smtClean="0">
                <a:solidFill>
                  <a:schemeClr val="tx1">
                    <a:lumMod val="85000"/>
                    <a:lumOff val="15000"/>
                  </a:schemeClr>
                </a:solidFill>
              </a:rPr>
              <a:t>Biogeography-Creating </a:t>
            </a:r>
            <a:r>
              <a:rPr lang="en-US" sz="1600" dirty="0">
                <a:solidFill>
                  <a:schemeClr val="tx1">
                    <a:lumMod val="85000"/>
                    <a:lumOff val="15000"/>
                  </a:schemeClr>
                </a:solidFill>
              </a:rPr>
              <a:t>a </a:t>
            </a:r>
            <a:r>
              <a:rPr lang="en-US" sz="1600" dirty="0" smtClean="0">
                <a:solidFill>
                  <a:schemeClr val="tx1">
                    <a:lumMod val="85000"/>
                    <a:lumOff val="15000"/>
                  </a:schemeClr>
                </a:solidFill>
              </a:rPr>
              <a:t>PALEONICHES-TCN (</a:t>
            </a:r>
            <a:r>
              <a:rPr lang="en-US" sz="1600" i="1" dirty="0" smtClean="0">
                <a:solidFill>
                  <a:schemeClr val="tx1">
                    <a:lumMod val="85000"/>
                    <a:lumOff val="15000"/>
                  </a:schemeClr>
                </a:solidFill>
              </a:rPr>
              <a:t>University of 	Kansas</a:t>
            </a:r>
            <a:r>
              <a:rPr lang="en-US" sz="1600" dirty="0" smtClean="0">
                <a:solidFill>
                  <a:schemeClr val="tx1">
                    <a:lumMod val="85000"/>
                    <a:lumOff val="15000"/>
                  </a:schemeClr>
                </a:solidFill>
              </a:rPr>
              <a:t>) </a:t>
            </a:r>
          </a:p>
          <a:p>
            <a:pPr marL="171450" indent="-171450">
              <a:buFont typeface="Arial"/>
              <a:buChar char="•"/>
            </a:pPr>
            <a:endParaRPr lang="en-US" sz="1100" dirty="0">
              <a:solidFill>
                <a:schemeClr val="tx1">
                  <a:lumMod val="85000"/>
                  <a:lumOff val="15000"/>
                </a:schemeClr>
              </a:solidFill>
            </a:endParaRPr>
          </a:p>
          <a:p>
            <a:pPr marL="285750" indent="-285750">
              <a:buFont typeface="Arial"/>
              <a:buChar char="•"/>
            </a:pPr>
            <a:r>
              <a:rPr lang="en-US" sz="1600" dirty="0">
                <a:solidFill>
                  <a:schemeClr val="tx1">
                    <a:lumMod val="85000"/>
                    <a:lumOff val="15000"/>
                  </a:schemeClr>
                </a:solidFill>
              </a:rPr>
              <a:t>The </a:t>
            </a:r>
            <a:r>
              <a:rPr lang="en-US" sz="1600" dirty="0" err="1">
                <a:solidFill>
                  <a:schemeClr val="tx1">
                    <a:lumMod val="85000"/>
                    <a:lumOff val="15000"/>
                  </a:schemeClr>
                </a:solidFill>
              </a:rPr>
              <a:t>Macrofungi</a:t>
            </a:r>
            <a:r>
              <a:rPr lang="en-US" sz="1600" dirty="0">
                <a:solidFill>
                  <a:schemeClr val="tx1">
                    <a:lumMod val="85000"/>
                    <a:lumOff val="15000"/>
                  </a:schemeClr>
                </a:solidFill>
              </a:rPr>
              <a:t> Collection Consortium: Unlocking a Biodiversity Resource for Understanding </a:t>
            </a:r>
            <a:r>
              <a:rPr lang="en-US" sz="1600" dirty="0" smtClean="0">
                <a:solidFill>
                  <a:schemeClr val="tx1">
                    <a:lumMod val="85000"/>
                    <a:lumOff val="15000"/>
                  </a:schemeClr>
                </a:solidFill>
              </a:rPr>
              <a:t>Biotic 	Interactions</a:t>
            </a:r>
            <a:r>
              <a:rPr lang="en-US" sz="1600" dirty="0">
                <a:solidFill>
                  <a:schemeClr val="tx1">
                    <a:lumMod val="85000"/>
                    <a:lumOff val="15000"/>
                  </a:schemeClr>
                </a:solidFill>
              </a:rPr>
              <a:t>, Nutrient Cycling and Human Affairs </a:t>
            </a:r>
            <a:r>
              <a:rPr lang="en-US" sz="1600" dirty="0" smtClean="0">
                <a:solidFill>
                  <a:schemeClr val="tx1">
                    <a:lumMod val="85000"/>
                    <a:lumOff val="15000"/>
                  </a:schemeClr>
                </a:solidFill>
              </a:rPr>
              <a:t>(</a:t>
            </a:r>
            <a:r>
              <a:rPr lang="en-US" sz="1600" i="1" dirty="0" smtClean="0">
                <a:solidFill>
                  <a:schemeClr val="tx1">
                    <a:lumMod val="85000"/>
                    <a:lumOff val="15000"/>
                  </a:schemeClr>
                </a:solidFill>
              </a:rPr>
              <a:t>New York Botanical Garde</a:t>
            </a:r>
            <a:r>
              <a:rPr lang="en-US" sz="1600" i="1" dirty="0">
                <a:solidFill>
                  <a:schemeClr val="tx1">
                    <a:lumMod val="85000"/>
                    <a:lumOff val="15000"/>
                  </a:schemeClr>
                </a:solidFill>
              </a:rPr>
              <a:t>n</a:t>
            </a:r>
            <a:r>
              <a:rPr lang="en-US" sz="1600" dirty="0" smtClean="0">
                <a:solidFill>
                  <a:schemeClr val="tx1">
                    <a:lumMod val="85000"/>
                    <a:lumOff val="15000"/>
                  </a:schemeClr>
                </a:solidFill>
              </a:rPr>
              <a:t>)</a:t>
            </a:r>
          </a:p>
          <a:p>
            <a:pPr marL="171450" indent="-171450">
              <a:buFont typeface="Arial"/>
              <a:buChar char="•"/>
            </a:pPr>
            <a:endParaRPr lang="en-US" sz="1100" dirty="0" smtClean="0">
              <a:solidFill>
                <a:schemeClr val="tx1">
                  <a:lumMod val="85000"/>
                  <a:lumOff val="15000"/>
                </a:schemeClr>
              </a:solidFill>
            </a:endParaRPr>
          </a:p>
          <a:p>
            <a:pPr marL="285750" indent="-285750">
              <a:buFont typeface="Arial"/>
              <a:buChar char="•"/>
            </a:pPr>
            <a:r>
              <a:rPr lang="en-US" sz="1600" dirty="0" smtClean="0">
                <a:solidFill>
                  <a:schemeClr val="tx1">
                    <a:lumMod val="85000"/>
                    <a:lumOff val="15000"/>
                  </a:schemeClr>
                </a:solidFill>
              </a:rPr>
              <a:t>Mobilizing </a:t>
            </a:r>
            <a:r>
              <a:rPr lang="en-US" sz="1600" dirty="0">
                <a:solidFill>
                  <a:schemeClr val="tx1">
                    <a:lumMod val="85000"/>
                    <a:lumOff val="15000"/>
                  </a:schemeClr>
                </a:solidFill>
              </a:rPr>
              <a:t>New England Vascular Plant Specimen Data to Track Environmental </a:t>
            </a:r>
            <a:r>
              <a:rPr lang="en-US" sz="1600" dirty="0" smtClean="0">
                <a:solidFill>
                  <a:schemeClr val="tx1">
                    <a:lumMod val="85000"/>
                    <a:lumOff val="15000"/>
                  </a:schemeClr>
                </a:solidFill>
              </a:rPr>
              <a:t>Change (</a:t>
            </a:r>
            <a:r>
              <a:rPr lang="en-US" sz="1600" i="1" dirty="0" smtClean="0">
                <a:solidFill>
                  <a:schemeClr val="tx1">
                    <a:lumMod val="85000"/>
                    <a:lumOff val="15000"/>
                  </a:schemeClr>
                </a:solidFill>
              </a:rPr>
              <a:t>Yale University</a:t>
            </a:r>
            <a:r>
              <a:rPr lang="en-US" sz="1600" dirty="0" smtClean="0">
                <a:solidFill>
                  <a:schemeClr val="tx1">
                    <a:lumMod val="85000"/>
                    <a:lumOff val="15000"/>
                  </a:schemeClr>
                </a:solidFill>
              </a:rPr>
              <a:t>)</a:t>
            </a:r>
            <a:r>
              <a:rPr lang="en-US" sz="1600" dirty="0">
                <a:solidFill>
                  <a:schemeClr val="tx1">
                    <a:lumMod val="85000"/>
                    <a:lumOff val="15000"/>
                  </a:schemeClr>
                </a:solidFill>
              </a:rPr>
              <a:t> </a:t>
            </a:r>
          </a:p>
          <a:p>
            <a:pPr marL="171450" indent="-171450">
              <a:buFont typeface="Arial"/>
              <a:buChar char="•"/>
            </a:pPr>
            <a:endParaRPr lang="en-US" sz="1100" dirty="0" smtClean="0">
              <a:solidFill>
                <a:schemeClr val="tx1">
                  <a:lumMod val="85000"/>
                  <a:lumOff val="15000"/>
                </a:schemeClr>
              </a:solidFill>
            </a:endParaRPr>
          </a:p>
          <a:p>
            <a:pPr marL="285750" indent="-285750">
              <a:buFont typeface="Arial"/>
              <a:buChar char="•"/>
            </a:pPr>
            <a:r>
              <a:rPr lang="en-US" sz="1600" dirty="0">
                <a:solidFill>
                  <a:schemeClr val="tx1">
                    <a:lumMod val="85000"/>
                    <a:lumOff val="15000"/>
                  </a:schemeClr>
                </a:solidFill>
              </a:rPr>
              <a:t>Southwest Collections of </a:t>
            </a:r>
            <a:r>
              <a:rPr lang="en-US" sz="1600" dirty="0" smtClean="0">
                <a:solidFill>
                  <a:schemeClr val="tx1">
                    <a:lumMod val="85000"/>
                    <a:lumOff val="15000"/>
                  </a:schemeClr>
                </a:solidFill>
              </a:rPr>
              <a:t>Arthropods </a:t>
            </a:r>
            <a:r>
              <a:rPr lang="en-US" sz="1600" dirty="0">
                <a:solidFill>
                  <a:schemeClr val="tx1">
                    <a:lumMod val="85000"/>
                    <a:lumOff val="15000"/>
                  </a:schemeClr>
                </a:solidFill>
              </a:rPr>
              <a:t>Network (SCAN): A Model for Collections Digitization to Promote </a:t>
            </a:r>
            <a:r>
              <a:rPr lang="en-US" sz="1600" dirty="0" smtClean="0">
                <a:solidFill>
                  <a:schemeClr val="tx1">
                    <a:lumMod val="85000"/>
                    <a:lumOff val="15000"/>
                  </a:schemeClr>
                </a:solidFill>
              </a:rPr>
              <a:t>	Taxonomic </a:t>
            </a:r>
            <a:r>
              <a:rPr lang="en-US" sz="1600" dirty="0">
                <a:solidFill>
                  <a:schemeClr val="tx1">
                    <a:lumMod val="85000"/>
                    <a:lumOff val="15000"/>
                  </a:schemeClr>
                </a:solidFill>
              </a:rPr>
              <a:t>and Ecological </a:t>
            </a:r>
            <a:r>
              <a:rPr lang="en-US" sz="1600" dirty="0" smtClean="0">
                <a:solidFill>
                  <a:schemeClr val="tx1">
                    <a:lumMod val="85000"/>
                    <a:lumOff val="15000"/>
                  </a:schemeClr>
                </a:solidFill>
              </a:rPr>
              <a:t>Research (</a:t>
            </a:r>
            <a:r>
              <a:rPr lang="en-US" sz="1600" i="1" dirty="0" smtClean="0">
                <a:solidFill>
                  <a:schemeClr val="tx1">
                    <a:lumMod val="85000"/>
                    <a:lumOff val="15000"/>
                  </a:schemeClr>
                </a:solidFill>
              </a:rPr>
              <a:t>Northern Arizona University</a:t>
            </a:r>
            <a:r>
              <a:rPr lang="en-US" sz="1600" dirty="0" smtClean="0">
                <a:solidFill>
                  <a:schemeClr val="tx1">
                    <a:lumMod val="85000"/>
                    <a:lumOff val="15000"/>
                  </a:schemeClr>
                </a:solidFill>
              </a:rPr>
              <a:t>) 	</a:t>
            </a:r>
            <a:r>
              <a:rPr lang="en-US" sz="1600" dirty="0">
                <a:solidFill>
                  <a:schemeClr val="tx1">
                    <a:lumMod val="85000"/>
                    <a:lumOff val="15000"/>
                  </a:schemeClr>
                </a:solidFill>
              </a:rPr>
              <a:t>	</a:t>
            </a:r>
            <a:endParaRPr lang="en-US" sz="1600" dirty="0" smtClean="0">
              <a:solidFill>
                <a:schemeClr val="tx1">
                  <a:lumMod val="85000"/>
                  <a:lumOff val="15000"/>
                </a:schemeClr>
              </a:solidFill>
            </a:endParaRPr>
          </a:p>
          <a:p>
            <a:pPr lvl="2"/>
            <a:r>
              <a:rPr lang="en-US" sz="1600" u="sng" dirty="0" smtClean="0">
                <a:solidFill>
                  <a:schemeClr val="tx1">
                    <a:lumMod val="85000"/>
                    <a:lumOff val="15000"/>
                  </a:schemeClr>
                </a:solidFill>
                <a:hlinkClick r:id="rId6"/>
              </a:rPr>
              <a:t>http</a:t>
            </a:r>
            <a:r>
              <a:rPr lang="en-US" sz="1600" u="sng" dirty="0">
                <a:solidFill>
                  <a:schemeClr val="tx1">
                    <a:lumMod val="85000"/>
                    <a:lumOff val="15000"/>
                  </a:schemeClr>
                </a:solidFill>
                <a:hlinkClick r:id="rId6"/>
              </a:rPr>
              <a:t>://</a:t>
            </a:r>
            <a:r>
              <a:rPr lang="en-US" sz="1600" u="sng" dirty="0" smtClean="0">
                <a:solidFill>
                  <a:schemeClr val="tx1">
                    <a:lumMod val="85000"/>
                    <a:lumOff val="15000"/>
                  </a:schemeClr>
                </a:solidFill>
                <a:hlinkClick r:id="rId6"/>
              </a:rPr>
              <a:t>hasbrouck.asu.edu/symbiota/portal/index.php</a:t>
            </a:r>
            <a:endParaRPr lang="en-US" sz="1600" u="sng" dirty="0" smtClean="0">
              <a:solidFill>
                <a:schemeClr val="tx1">
                  <a:lumMod val="85000"/>
                  <a:lumOff val="15000"/>
                </a:schemeClr>
              </a:solidFill>
            </a:endParaRPr>
          </a:p>
          <a:p>
            <a:endParaRPr lang="en-US" u="sng" dirty="0" smtClean="0">
              <a:solidFill>
                <a:srgbClr val="000000"/>
              </a:solidFill>
            </a:endParaRPr>
          </a:p>
          <a:p>
            <a:pPr algn="ctr"/>
            <a:endParaRPr lang="en-US" sz="2400" b="1" dirty="0" smtClean="0"/>
          </a:p>
          <a:p>
            <a:pPr algn="ctr"/>
            <a:r>
              <a:rPr lang="en-US" sz="2400" b="1" dirty="0" smtClean="0"/>
              <a:t> </a:t>
            </a:r>
            <a:endParaRPr lang="en-US" sz="2400" dirty="0"/>
          </a:p>
        </p:txBody>
      </p:sp>
      <p:pic>
        <p:nvPicPr>
          <p:cNvPr id="8" name="Picture 6" descr="https://www.idigbio.org/wiki/_media/idigbio_logo_rg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5200" y="304800"/>
            <a:ext cx="1523999" cy="47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36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2map_present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3" y="1271359"/>
            <a:ext cx="9144000" cy="5129441"/>
          </a:xfrm>
          <a:prstGeom prst="rect">
            <a:avLst/>
          </a:prstGeom>
        </p:spPr>
      </p:pic>
      <p:sp>
        <p:nvSpPr>
          <p:cNvPr id="7" name="TextBox 6"/>
          <p:cNvSpPr txBox="1"/>
          <p:nvPr/>
        </p:nvSpPr>
        <p:spPr>
          <a:xfrm>
            <a:off x="162903" y="388203"/>
            <a:ext cx="8991600" cy="830997"/>
          </a:xfrm>
          <a:prstGeom prst="rect">
            <a:avLst/>
          </a:prstGeom>
          <a:noFill/>
        </p:spPr>
        <p:txBody>
          <a:bodyPr wrap="square" rtlCol="0">
            <a:spAutoFit/>
          </a:bodyPr>
          <a:lstStyle/>
          <a:p>
            <a:pPr algn="ctr"/>
            <a:r>
              <a:rPr lang="en-US" sz="2400" b="1" dirty="0" smtClean="0">
                <a:solidFill>
                  <a:schemeClr val="tx1">
                    <a:lumMod val="85000"/>
                    <a:lumOff val="15000"/>
                  </a:schemeClr>
                </a:solidFill>
                <a:latin typeface="+mj-lt"/>
              </a:rPr>
              <a:t>National Resource (</a:t>
            </a:r>
            <a:r>
              <a:rPr lang="en-US" sz="2400" b="1" dirty="0" err="1" smtClean="0">
                <a:solidFill>
                  <a:schemeClr val="tx1">
                    <a:lumMod val="85000"/>
                    <a:lumOff val="15000"/>
                  </a:schemeClr>
                </a:solidFill>
                <a:latin typeface="+mj-lt"/>
              </a:rPr>
              <a:t>iDigBio</a:t>
            </a:r>
            <a:r>
              <a:rPr lang="en-US" sz="2400" b="1" dirty="0" smtClean="0">
                <a:solidFill>
                  <a:schemeClr val="tx1">
                    <a:lumMod val="85000"/>
                    <a:lumOff val="15000"/>
                  </a:schemeClr>
                </a:solidFill>
                <a:latin typeface="+mj-lt"/>
              </a:rPr>
              <a:t>), Thematic Collection Networks (TCNs), and Collaborators</a:t>
            </a:r>
            <a:endParaRPr lang="en-US" sz="2400" b="1" dirty="0">
              <a:solidFill>
                <a:schemeClr val="tx1">
                  <a:lumMod val="85000"/>
                  <a:lumOff val="15000"/>
                </a:schemeClr>
              </a:solidFill>
              <a:latin typeface="+mj-lt"/>
            </a:endParaRPr>
          </a:p>
        </p:txBody>
      </p:sp>
      <p:sp>
        <p:nvSpPr>
          <p:cNvPr id="4" name="TextBox 3"/>
          <p:cNvSpPr txBox="1"/>
          <p:nvPr/>
        </p:nvSpPr>
        <p:spPr>
          <a:xfrm>
            <a:off x="1222462" y="6534090"/>
            <a:ext cx="6705601" cy="400110"/>
          </a:xfrm>
          <a:prstGeom prst="rect">
            <a:avLst/>
          </a:prstGeom>
          <a:noFill/>
        </p:spPr>
        <p:txBody>
          <a:bodyPr wrap="square" rtlCol="0">
            <a:spAutoFit/>
          </a:bodyPr>
          <a:lstStyle/>
          <a:p>
            <a:pPr algn="ctr"/>
            <a:r>
              <a:rPr lang="en-US" sz="2000" b="1" smtClean="0">
                <a:solidFill>
                  <a:schemeClr val="bg1"/>
                </a:solidFill>
                <a:latin typeface="+mj-lt"/>
              </a:rPr>
              <a:t>Currently 7 TCNs with 130 participating institutions</a:t>
            </a:r>
            <a:endParaRPr lang="en-US" sz="2000" b="1" dirty="0">
              <a:solidFill>
                <a:schemeClr val="bg1"/>
              </a:solidFill>
              <a:latin typeface="+mj-lt"/>
            </a:endParaRPr>
          </a:p>
        </p:txBody>
      </p:sp>
    </p:spTree>
    <p:extLst>
      <p:ext uri="{BB962C8B-B14F-4D97-AF65-F5344CB8AC3E}">
        <p14:creationId xmlns:p14="http://schemas.microsoft.com/office/powerpoint/2010/main" val="37879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1828800"/>
            <a:ext cx="9220200" cy="444976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dirty="0" smtClean="0">
                <a:solidFill>
                  <a:schemeClr val="tx1">
                    <a:lumMod val="85000"/>
                    <a:lumOff val="15000"/>
                  </a:schemeClr>
                </a:solidFill>
              </a:rPr>
              <a:t>iDigBio HUB V1 Portal --12 / 12 / 12</a:t>
            </a:r>
          </a:p>
          <a:p>
            <a:pPr>
              <a:spcBef>
                <a:spcPts val="0"/>
              </a:spcBef>
            </a:pPr>
            <a:r>
              <a:rPr lang="en-US" dirty="0" smtClean="0">
                <a:solidFill>
                  <a:schemeClr val="tx1">
                    <a:lumMod val="85000"/>
                    <a:lumOff val="15000"/>
                  </a:schemeClr>
                </a:solidFill>
              </a:rPr>
              <a:t>anticipating real data  -- January 2013</a:t>
            </a:r>
          </a:p>
          <a:p>
            <a:pPr lvl="1">
              <a:spcBef>
                <a:spcPts val="0"/>
              </a:spcBef>
            </a:pPr>
            <a:r>
              <a:rPr lang="en-US" sz="3200" dirty="0" err="1" smtClean="0">
                <a:solidFill>
                  <a:schemeClr val="tx1">
                    <a:lumMod val="85000"/>
                    <a:lumOff val="15000"/>
                  </a:schemeClr>
                </a:solidFill>
              </a:rPr>
              <a:t>Symbiota</a:t>
            </a:r>
            <a:r>
              <a:rPr lang="en-US" sz="3200" dirty="0" smtClean="0">
                <a:solidFill>
                  <a:schemeClr val="tx1">
                    <a:lumMod val="85000"/>
                    <a:lumOff val="15000"/>
                  </a:schemeClr>
                </a:solidFill>
              </a:rPr>
              <a:t> </a:t>
            </a:r>
          </a:p>
          <a:p>
            <a:pPr lvl="2">
              <a:spcBef>
                <a:spcPts val="0"/>
              </a:spcBef>
              <a:buNone/>
            </a:pPr>
            <a:r>
              <a:rPr lang="en-US" sz="3200" dirty="0" smtClean="0">
                <a:solidFill>
                  <a:schemeClr val="tx1">
                    <a:lumMod val="85000"/>
                    <a:lumOff val="15000"/>
                  </a:schemeClr>
                </a:solidFill>
              </a:rPr>
              <a:t>Lichens, Bryophytes and Climate Change TCN</a:t>
            </a:r>
          </a:p>
          <a:p>
            <a:pPr lvl="1">
              <a:spcBef>
                <a:spcPts val="0"/>
              </a:spcBef>
            </a:pPr>
            <a:r>
              <a:rPr lang="en-US" sz="3200" dirty="0" err="1" smtClean="0">
                <a:solidFill>
                  <a:schemeClr val="tx1">
                    <a:lumMod val="85000"/>
                    <a:lumOff val="15000"/>
                  </a:schemeClr>
                </a:solidFill>
              </a:rPr>
              <a:t>VertNet</a:t>
            </a:r>
            <a:endParaRPr lang="en-US" sz="3200" dirty="0" smtClean="0">
              <a:solidFill>
                <a:schemeClr val="tx1">
                  <a:lumMod val="85000"/>
                  <a:lumOff val="15000"/>
                </a:schemeClr>
              </a:solidFill>
            </a:endParaRPr>
          </a:p>
        </p:txBody>
      </p:sp>
      <p:sp>
        <p:nvSpPr>
          <p:cNvPr id="3" name="Title 1"/>
          <p:cNvSpPr txBox="1">
            <a:spLocks/>
          </p:cNvSpPr>
          <p:nvPr/>
        </p:nvSpPr>
        <p:spPr>
          <a:xfrm>
            <a:off x="4232118" y="500222"/>
            <a:ext cx="2667000" cy="871378"/>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6AA850"/>
                </a:solidFill>
              </a:rPr>
              <a:t> </a:t>
            </a:r>
            <a:r>
              <a:rPr lang="en-US" sz="5200" dirty="0" smtClean="0">
                <a:solidFill>
                  <a:srgbClr val="6AA850"/>
                </a:solidFill>
              </a:rPr>
              <a:t>HUB v1</a:t>
            </a:r>
            <a:endParaRPr lang="en-US" sz="5200" dirty="0">
              <a:solidFill>
                <a:srgbClr val="6AA850"/>
              </a:solidFill>
            </a:endParaRPr>
          </a:p>
        </p:txBody>
      </p:sp>
      <p:sp>
        <p:nvSpPr>
          <p:cNvPr id="4" name="Content Placeholder 2"/>
          <p:cNvSpPr txBox="1">
            <a:spLocks/>
          </p:cNvSpPr>
          <p:nvPr/>
        </p:nvSpPr>
        <p:spPr>
          <a:xfrm>
            <a:off x="457200" y="1295400"/>
            <a:ext cx="7924800" cy="48768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b="1" dirty="0" smtClean="0">
              <a:solidFill>
                <a:srgbClr val="953735"/>
              </a:solidFill>
            </a:endParaRPr>
          </a:p>
        </p:txBody>
      </p:sp>
      <p:pic>
        <p:nvPicPr>
          <p:cNvPr id="5"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505345"/>
            <a:ext cx="2572835" cy="794977"/>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ome"/>
          <p:cNvPicPr>
            <a:picLocks noChangeAspect="1" noChangeArrowheads="1"/>
          </p:cNvPicPr>
          <p:nvPr/>
        </p:nvPicPr>
        <p:blipFill>
          <a:blip r:embed="rId3" cstate="print"/>
          <a:srcRect/>
          <a:stretch>
            <a:fillRect/>
          </a:stretch>
        </p:blipFill>
        <p:spPr bwMode="auto">
          <a:xfrm>
            <a:off x="444500" y="3276600"/>
            <a:ext cx="838200" cy="628650"/>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2895600" y="1447800"/>
            <a:ext cx="5715000" cy="4886325"/>
          </a:xfrm>
          <a:prstGeom prst="rect">
            <a:avLst/>
          </a:prstGeom>
          <a:noFill/>
          <a:ln w="9525">
            <a:solidFill>
              <a:srgbClr val="6AA850"/>
            </a:solidFill>
            <a:miter lim="800000"/>
            <a:headEnd/>
            <a:tailEnd/>
          </a:ln>
        </p:spPr>
      </p:pic>
    </p:spTree>
    <p:extLst>
      <p:ext uri="{BB962C8B-B14F-4D97-AF65-F5344CB8AC3E}">
        <p14:creationId xmlns:p14="http://schemas.microsoft.com/office/powerpoint/2010/main" val="194884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722437"/>
            <a:ext cx="8229600" cy="444976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solidFill>
                <a:schemeClr val="tx1">
                  <a:lumMod val="75000"/>
                  <a:lumOff val="25000"/>
                </a:schemeClr>
              </a:solidFill>
            </a:endParaRPr>
          </a:p>
        </p:txBody>
      </p:sp>
      <p:sp>
        <p:nvSpPr>
          <p:cNvPr id="3" name="Title 1"/>
          <p:cNvSpPr txBox="1">
            <a:spLocks/>
          </p:cNvSpPr>
          <p:nvPr/>
        </p:nvSpPr>
        <p:spPr>
          <a:xfrm>
            <a:off x="4216878" y="524666"/>
            <a:ext cx="2667000" cy="871378"/>
          </a:xfrm>
          <a:prstGeom prst="rect">
            <a:avLst/>
          </a:prstGeom>
        </p:spPr>
        <p:txBody>
          <a:bodyP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smtClean="0">
                <a:solidFill>
                  <a:srgbClr val="6AA850"/>
                </a:solidFill>
              </a:rPr>
              <a:t> </a:t>
            </a:r>
            <a:r>
              <a:rPr lang="en-US" sz="7700" smtClean="0">
                <a:solidFill>
                  <a:srgbClr val="6AA850"/>
                </a:solidFill>
              </a:rPr>
              <a:t>HUB v1</a:t>
            </a:r>
            <a:endParaRPr lang="en-US" sz="7700" dirty="0">
              <a:solidFill>
                <a:srgbClr val="6AA850"/>
              </a:solidFill>
            </a:endParaRPr>
          </a:p>
        </p:txBody>
      </p:sp>
      <p:sp>
        <p:nvSpPr>
          <p:cNvPr id="4" name="Content Placeholder 2"/>
          <p:cNvSpPr txBox="1">
            <a:spLocks/>
          </p:cNvSpPr>
          <p:nvPr/>
        </p:nvSpPr>
        <p:spPr>
          <a:xfrm>
            <a:off x="457200" y="1295400"/>
            <a:ext cx="7924800" cy="48768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b="1" dirty="0" smtClean="0">
              <a:solidFill>
                <a:srgbClr val="953735"/>
              </a:solidFill>
            </a:endParaRPr>
          </a:p>
        </p:txBody>
      </p:sp>
      <p:pic>
        <p:nvPicPr>
          <p:cNvPr id="1026" name="Picture 2"/>
          <p:cNvPicPr>
            <a:picLocks noChangeAspect="1" noChangeArrowheads="1"/>
          </p:cNvPicPr>
          <p:nvPr/>
        </p:nvPicPr>
        <p:blipFill>
          <a:blip r:embed="rId2" cstate="print"/>
          <a:srcRect/>
          <a:stretch>
            <a:fillRect/>
          </a:stretch>
        </p:blipFill>
        <p:spPr bwMode="auto">
          <a:xfrm>
            <a:off x="914400" y="237949"/>
            <a:ext cx="8077200" cy="6395701"/>
          </a:xfrm>
          <a:prstGeom prst="rect">
            <a:avLst/>
          </a:prstGeom>
          <a:noFill/>
          <a:ln w="9525">
            <a:solidFill>
              <a:srgbClr val="6AA850"/>
            </a:solidFill>
            <a:miter lim="800000"/>
            <a:headEnd/>
            <a:tailEnd/>
          </a:ln>
        </p:spPr>
      </p:pic>
      <p:sp>
        <p:nvSpPr>
          <p:cNvPr id="6" name="Rectangle 5"/>
          <p:cNvSpPr/>
          <p:nvPr/>
        </p:nvSpPr>
        <p:spPr>
          <a:xfrm>
            <a:off x="3200400" y="6488668"/>
            <a:ext cx="2743200" cy="461665"/>
          </a:xfrm>
          <a:prstGeom prst="rect">
            <a:avLst/>
          </a:prstGeom>
        </p:spPr>
        <p:txBody>
          <a:bodyPr wrap="square">
            <a:spAutoFit/>
          </a:bodyPr>
          <a:lstStyle/>
          <a:p>
            <a:pPr algn="ctr"/>
            <a:r>
              <a:rPr lang="en-US" sz="2400" b="1" dirty="0" smtClean="0">
                <a:ln>
                  <a:solidFill>
                    <a:schemeClr val="tx1"/>
                  </a:solidFill>
                </a:ln>
                <a:solidFill>
                  <a:schemeClr val="bg1"/>
                </a:solidFill>
              </a:rPr>
              <a:t>idigibio.org</a:t>
            </a:r>
            <a:endParaRPr lang="en-US" sz="2400" dirty="0">
              <a:ln>
                <a:solidFill>
                  <a:schemeClr val="tx1"/>
                </a:solidFill>
              </a:ln>
              <a:solidFill>
                <a:schemeClr val="bg1"/>
              </a:solidFill>
            </a:endParaRPr>
          </a:p>
        </p:txBody>
      </p:sp>
    </p:spTree>
    <p:extLst>
      <p:ext uri="{BB962C8B-B14F-4D97-AF65-F5344CB8AC3E}">
        <p14:creationId xmlns:p14="http://schemas.microsoft.com/office/powerpoint/2010/main" val="1948847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189037"/>
            <a:ext cx="8229600" cy="444976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424" y="304800"/>
            <a:ext cx="8727976" cy="6324600"/>
          </a:xfrm>
          <a:prstGeom prst="rect">
            <a:avLst/>
          </a:prstGeom>
          <a:noFill/>
          <a:ln w="9525">
            <a:solidFill>
              <a:srgbClr val="6AA8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57200" y="5715000"/>
            <a:ext cx="2209800" cy="533400"/>
          </a:xfrm>
          <a:prstGeom prst="ellipse">
            <a:avLst/>
          </a:prstGeom>
          <a:noFill/>
          <a:ln w="254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14400" y="5797034"/>
            <a:ext cx="1524000" cy="369332"/>
          </a:xfrm>
          <a:prstGeom prst="rect">
            <a:avLst/>
          </a:prstGeom>
          <a:noFill/>
        </p:spPr>
        <p:txBody>
          <a:bodyPr wrap="square" rtlCol="0">
            <a:spAutoFit/>
          </a:bodyPr>
          <a:lstStyle/>
          <a:p>
            <a:r>
              <a:rPr lang="en-US" smtClean="0">
                <a:ln w="15875">
                  <a:solidFill>
                    <a:schemeClr val="accent1">
                      <a:shade val="95000"/>
                      <a:satMod val="105000"/>
                    </a:schemeClr>
                  </a:solidFill>
                </a:ln>
                <a:noFill/>
              </a:rPr>
              <a:t>boolean OR</a:t>
            </a:r>
            <a:endParaRPr lang="en-US">
              <a:ln w="15875">
                <a:solidFill>
                  <a:schemeClr val="accent1">
                    <a:shade val="95000"/>
                    <a:satMod val="105000"/>
                  </a:schemeClr>
                </a:solidFill>
              </a:ln>
              <a:noFill/>
            </a:endParaRPr>
          </a:p>
        </p:txBody>
      </p:sp>
      <p:sp>
        <p:nvSpPr>
          <p:cNvPr id="6" name="Oval 5"/>
          <p:cNvSpPr/>
          <p:nvPr/>
        </p:nvSpPr>
        <p:spPr>
          <a:xfrm>
            <a:off x="6477000" y="228600"/>
            <a:ext cx="914400" cy="457200"/>
          </a:xfrm>
          <a:prstGeom prst="ellipse">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91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189037"/>
            <a:ext cx="8229600" cy="444976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213" y="304800"/>
            <a:ext cx="7672387" cy="6276036"/>
          </a:xfrm>
          <a:prstGeom prst="rect">
            <a:avLst/>
          </a:prstGeom>
          <a:noFill/>
          <a:ln w="9525">
            <a:solidFill>
              <a:srgbClr val="6AA8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79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5978</TotalTime>
  <Words>1106</Words>
  <Application>Microsoft Office PowerPoint</Application>
  <PresentationFormat>On-screen Show (4:3)</PresentationFormat>
  <Paragraphs>184</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Advancing Digitization of Biodiversity Collections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the iDigBio Cloud  </vt:lpstr>
      <vt:lpstr>PowerPoint Presentation</vt:lpstr>
      <vt:lpstr>PowerPoint Presentation</vt:lpstr>
      <vt:lpstr>PowerPoint Presentation</vt:lpstr>
      <vt:lpstr>idigibio.org &gt; wiki &gt; working groups </vt:lpstr>
      <vt:lpstr>Recent and Ongoing Activities</vt:lpstr>
      <vt:lpstr>Upcoming Workshops</vt:lpstr>
      <vt:lpstr>Thanks from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dc:creator>
  <cp:lastModifiedBy>dpaul</cp:lastModifiedBy>
  <cp:revision>241</cp:revision>
  <dcterms:created xsi:type="dcterms:W3CDTF">2012-01-29T11:28:53Z</dcterms:created>
  <dcterms:modified xsi:type="dcterms:W3CDTF">2013-01-14T16:40:46Z</dcterms:modified>
</cp:coreProperties>
</file>