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5" r:id="rId3"/>
    <p:sldId id="274" r:id="rId4"/>
    <p:sldId id="275" r:id="rId5"/>
    <p:sldId id="301" r:id="rId6"/>
    <p:sldId id="276" r:id="rId7"/>
    <p:sldId id="277" r:id="rId8"/>
    <p:sldId id="278" r:id="rId9"/>
    <p:sldId id="280" r:id="rId10"/>
    <p:sldId id="281" r:id="rId11"/>
    <p:sldId id="299" r:id="rId12"/>
    <p:sldId id="313" r:id="rId13"/>
    <p:sldId id="303" r:id="rId14"/>
    <p:sldId id="300" r:id="rId15"/>
    <p:sldId id="305" r:id="rId16"/>
    <p:sldId id="306" r:id="rId17"/>
    <p:sldId id="304" r:id="rId18"/>
    <p:sldId id="282" r:id="rId19"/>
    <p:sldId id="283" r:id="rId20"/>
    <p:sldId id="302" r:id="rId21"/>
    <p:sldId id="307" r:id="rId22"/>
    <p:sldId id="284" r:id="rId23"/>
    <p:sldId id="286" r:id="rId24"/>
    <p:sldId id="287" r:id="rId25"/>
    <p:sldId id="288" r:id="rId26"/>
    <p:sldId id="285" r:id="rId27"/>
    <p:sldId id="289" r:id="rId28"/>
    <p:sldId id="290" r:id="rId29"/>
    <p:sldId id="291" r:id="rId30"/>
    <p:sldId id="292" r:id="rId31"/>
    <p:sldId id="293" r:id="rId32"/>
    <p:sldId id="294" r:id="rId33"/>
    <p:sldId id="311" r:id="rId34"/>
    <p:sldId id="312" r:id="rId35"/>
    <p:sldId id="295" r:id="rId36"/>
    <p:sldId id="296" r:id="rId37"/>
    <p:sldId id="308" r:id="rId38"/>
    <p:sldId id="309" r:id="rId39"/>
    <p:sldId id="297" r:id="rId40"/>
    <p:sldId id="298" r:id="rId41"/>
    <p:sldId id="310" r:id="rId42"/>
    <p:sldId id="314" r:id="rId43"/>
    <p:sldId id="257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4" autoAdjust="0"/>
    <p:restoredTop sz="90072" autoAdjust="0"/>
  </p:normalViewPr>
  <p:slideViewPr>
    <p:cSldViewPr snapToGrid="0" snapToObjects="1">
      <p:cViewPr>
        <p:scale>
          <a:sx n="80" d="100"/>
          <a:sy n="80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24F75-D8DB-4014-B462-5D23127C829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1AF5F-C33E-4048-ABB8-B86BBC3D482E}">
      <dgm:prSet phldrT="[Text]"/>
      <dgm:spPr/>
      <dgm:t>
        <a:bodyPr/>
        <a:lstStyle/>
        <a:p>
          <a:r>
            <a:rPr lang="es-ES" dirty="0" err="1" smtClean="0"/>
            <a:t>Curation</a:t>
          </a:r>
          <a:endParaRPr lang="en-US" dirty="0"/>
        </a:p>
      </dgm:t>
    </dgm:pt>
    <dgm:pt modelId="{7008E61C-3687-4696-95C1-7D8A112CDF77}" type="parTrans" cxnId="{F8F160D6-98F0-4C9D-9D21-8C4AC7CD0743}">
      <dgm:prSet/>
      <dgm:spPr/>
      <dgm:t>
        <a:bodyPr/>
        <a:lstStyle/>
        <a:p>
          <a:endParaRPr lang="en-US"/>
        </a:p>
      </dgm:t>
    </dgm:pt>
    <dgm:pt modelId="{ED7950D1-BE0D-4B79-98E4-A415D7CD36D9}" type="sibTrans" cxnId="{F8F160D6-98F0-4C9D-9D21-8C4AC7CD0743}">
      <dgm:prSet/>
      <dgm:spPr/>
      <dgm:t>
        <a:bodyPr/>
        <a:lstStyle/>
        <a:p>
          <a:endParaRPr lang="en-US"/>
        </a:p>
      </dgm:t>
    </dgm:pt>
    <dgm:pt modelId="{69E7EF13-2A05-49A7-9E86-FEFD7422DD5E}">
      <dgm:prSet phldrT="[Text]"/>
      <dgm:spPr/>
      <dgm:t>
        <a:bodyPr/>
        <a:lstStyle/>
        <a:p>
          <a:r>
            <a:rPr lang="es-ES" dirty="0" err="1" smtClean="0"/>
            <a:t>Export</a:t>
          </a:r>
          <a:r>
            <a:rPr lang="es-ES" dirty="0" smtClean="0"/>
            <a:t> &amp; </a:t>
          </a:r>
          <a:r>
            <a:rPr lang="es-ES" dirty="0" err="1" smtClean="0"/>
            <a:t>preparation</a:t>
          </a:r>
          <a:endParaRPr lang="en-US" dirty="0"/>
        </a:p>
      </dgm:t>
    </dgm:pt>
    <dgm:pt modelId="{4F15A0AB-2AA4-463F-A83A-5D88D0226AD1}" type="parTrans" cxnId="{9DA405AC-1D2D-4758-A24C-399D41B93F9C}">
      <dgm:prSet/>
      <dgm:spPr/>
      <dgm:t>
        <a:bodyPr/>
        <a:lstStyle/>
        <a:p>
          <a:endParaRPr lang="en-US"/>
        </a:p>
      </dgm:t>
    </dgm:pt>
    <dgm:pt modelId="{7980842F-5828-4A44-A02F-68CC6E411FFF}" type="sibTrans" cxnId="{9DA405AC-1D2D-4758-A24C-399D41B93F9C}">
      <dgm:prSet/>
      <dgm:spPr/>
      <dgm:t>
        <a:bodyPr/>
        <a:lstStyle/>
        <a:p>
          <a:endParaRPr lang="en-US"/>
        </a:p>
      </dgm:t>
    </dgm:pt>
    <dgm:pt modelId="{3A48E2FD-D9CB-482F-BD82-211ECDA4CA32}">
      <dgm:prSet phldrT="[Text]"/>
      <dgm:spPr/>
      <dgm:t>
        <a:bodyPr/>
        <a:lstStyle/>
        <a:p>
          <a:r>
            <a:rPr lang="es-ES" dirty="0" smtClean="0"/>
            <a:t>Publishing</a:t>
          </a:r>
          <a:endParaRPr lang="en-US" dirty="0"/>
        </a:p>
      </dgm:t>
    </dgm:pt>
    <dgm:pt modelId="{39617D04-C855-4C21-8FBE-B26C980AB7B0}" type="parTrans" cxnId="{412F4B9E-7617-4DB1-95F8-8EEF688BE555}">
      <dgm:prSet/>
      <dgm:spPr/>
      <dgm:t>
        <a:bodyPr/>
        <a:lstStyle/>
        <a:p>
          <a:endParaRPr lang="en-US"/>
        </a:p>
      </dgm:t>
    </dgm:pt>
    <dgm:pt modelId="{A58AE90E-B4CB-4BF4-828B-1BC75EEA78B8}" type="sibTrans" cxnId="{412F4B9E-7617-4DB1-95F8-8EEF688BE555}">
      <dgm:prSet/>
      <dgm:spPr/>
      <dgm:t>
        <a:bodyPr/>
        <a:lstStyle/>
        <a:p>
          <a:endParaRPr lang="en-US"/>
        </a:p>
      </dgm:t>
    </dgm:pt>
    <dgm:pt modelId="{D8CB1D94-D9C6-44B1-8CF5-634AFBDBE975}" type="pres">
      <dgm:prSet presAssocID="{59E24F75-D8DB-4014-B462-5D23127C82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B5237-2960-4B0D-855D-8ECCF3958C72}" type="pres">
      <dgm:prSet presAssocID="{D621AF5F-C33E-4048-ABB8-B86BBC3D48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80D94-3E4A-4E8D-8934-036565399D99}" type="pres">
      <dgm:prSet presAssocID="{ED7950D1-BE0D-4B79-98E4-A415D7CD36D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2F3115-DC58-4572-B9CC-7A73DB3BAA87}" type="pres">
      <dgm:prSet presAssocID="{ED7950D1-BE0D-4B79-98E4-A415D7CD36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88A8D09-9F15-4481-8E0D-4C26402C9432}" type="pres">
      <dgm:prSet presAssocID="{69E7EF13-2A05-49A7-9E86-FEFD7422DD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02BE9-D067-4076-A15F-76E4B905DE9D}" type="pres">
      <dgm:prSet presAssocID="{7980842F-5828-4A44-A02F-68CC6E411FF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D8E633A-1E35-4424-ABEE-CD6B68961BE0}" type="pres">
      <dgm:prSet presAssocID="{7980842F-5828-4A44-A02F-68CC6E411FF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1F84631-71F2-4306-8A9F-CE60D6BDD42C}" type="pres">
      <dgm:prSet presAssocID="{3A48E2FD-D9CB-482F-BD82-211ECDA4CA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9DA4A-DBD0-48BC-BD84-7DBE478D00FE}" type="pres">
      <dgm:prSet presAssocID="{A58AE90E-B4CB-4BF4-828B-1BC75EEA78B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AFE653C-6FEE-4FDF-AA44-7B5BD4EA5D2E}" type="pres">
      <dgm:prSet presAssocID="{A58AE90E-B4CB-4BF4-828B-1BC75EEA78B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59559B5-A744-4E6A-8E8D-47A4B3076CE0}" type="presOf" srcId="{ED7950D1-BE0D-4B79-98E4-A415D7CD36D9}" destId="{CAD80D94-3E4A-4E8D-8934-036565399D99}" srcOrd="0" destOrd="0" presId="urn:microsoft.com/office/officeart/2005/8/layout/cycle2"/>
    <dgm:cxn modelId="{E758654A-55FB-4674-9545-BC18AD8E606F}" type="presOf" srcId="{3A48E2FD-D9CB-482F-BD82-211ECDA4CA32}" destId="{21F84631-71F2-4306-8A9F-CE60D6BDD42C}" srcOrd="0" destOrd="0" presId="urn:microsoft.com/office/officeart/2005/8/layout/cycle2"/>
    <dgm:cxn modelId="{412F4B9E-7617-4DB1-95F8-8EEF688BE555}" srcId="{59E24F75-D8DB-4014-B462-5D23127C8293}" destId="{3A48E2FD-D9CB-482F-BD82-211ECDA4CA32}" srcOrd="2" destOrd="0" parTransId="{39617D04-C855-4C21-8FBE-B26C980AB7B0}" sibTransId="{A58AE90E-B4CB-4BF4-828B-1BC75EEA78B8}"/>
    <dgm:cxn modelId="{203A4F1F-6C40-4C4D-8868-43552B76D260}" type="presOf" srcId="{59E24F75-D8DB-4014-B462-5D23127C8293}" destId="{D8CB1D94-D9C6-44B1-8CF5-634AFBDBE975}" srcOrd="0" destOrd="0" presId="urn:microsoft.com/office/officeart/2005/8/layout/cycle2"/>
    <dgm:cxn modelId="{76B1D75B-E362-41A3-B708-417677B1A78E}" type="presOf" srcId="{69E7EF13-2A05-49A7-9E86-FEFD7422DD5E}" destId="{F88A8D09-9F15-4481-8E0D-4C26402C9432}" srcOrd="0" destOrd="0" presId="urn:microsoft.com/office/officeart/2005/8/layout/cycle2"/>
    <dgm:cxn modelId="{7A8E5A8E-8C61-46E0-974D-591BB8AEF20E}" type="presOf" srcId="{7980842F-5828-4A44-A02F-68CC6E411FFF}" destId="{32F02BE9-D067-4076-A15F-76E4B905DE9D}" srcOrd="0" destOrd="0" presId="urn:microsoft.com/office/officeart/2005/8/layout/cycle2"/>
    <dgm:cxn modelId="{552A1113-87C9-4759-A6BE-B73F87D02010}" type="presOf" srcId="{ED7950D1-BE0D-4B79-98E4-A415D7CD36D9}" destId="{6F2F3115-DC58-4572-B9CC-7A73DB3BAA87}" srcOrd="1" destOrd="0" presId="urn:microsoft.com/office/officeart/2005/8/layout/cycle2"/>
    <dgm:cxn modelId="{F8F160D6-98F0-4C9D-9D21-8C4AC7CD0743}" srcId="{59E24F75-D8DB-4014-B462-5D23127C8293}" destId="{D621AF5F-C33E-4048-ABB8-B86BBC3D482E}" srcOrd="0" destOrd="0" parTransId="{7008E61C-3687-4696-95C1-7D8A112CDF77}" sibTransId="{ED7950D1-BE0D-4B79-98E4-A415D7CD36D9}"/>
    <dgm:cxn modelId="{9DA405AC-1D2D-4758-A24C-399D41B93F9C}" srcId="{59E24F75-D8DB-4014-B462-5D23127C8293}" destId="{69E7EF13-2A05-49A7-9E86-FEFD7422DD5E}" srcOrd="1" destOrd="0" parTransId="{4F15A0AB-2AA4-463F-A83A-5D88D0226AD1}" sibTransId="{7980842F-5828-4A44-A02F-68CC6E411FFF}"/>
    <dgm:cxn modelId="{B963EEDD-D771-47ED-936A-72B53B5549F9}" type="presOf" srcId="{7980842F-5828-4A44-A02F-68CC6E411FFF}" destId="{0D8E633A-1E35-4424-ABEE-CD6B68961BE0}" srcOrd="1" destOrd="0" presId="urn:microsoft.com/office/officeart/2005/8/layout/cycle2"/>
    <dgm:cxn modelId="{6787B57D-3A96-4929-8E01-84463B7D32A7}" type="presOf" srcId="{A58AE90E-B4CB-4BF4-828B-1BC75EEA78B8}" destId="{0EB9DA4A-DBD0-48BC-BD84-7DBE478D00FE}" srcOrd="0" destOrd="0" presId="urn:microsoft.com/office/officeart/2005/8/layout/cycle2"/>
    <dgm:cxn modelId="{6D671B53-A5A0-4990-9AC2-F0A6B7FE70BC}" type="presOf" srcId="{D621AF5F-C33E-4048-ABB8-B86BBC3D482E}" destId="{BFDB5237-2960-4B0D-855D-8ECCF3958C72}" srcOrd="0" destOrd="0" presId="urn:microsoft.com/office/officeart/2005/8/layout/cycle2"/>
    <dgm:cxn modelId="{F75AB428-F6F0-4391-A52B-99386F76F757}" type="presOf" srcId="{A58AE90E-B4CB-4BF4-828B-1BC75EEA78B8}" destId="{0AFE653C-6FEE-4FDF-AA44-7B5BD4EA5D2E}" srcOrd="1" destOrd="0" presId="urn:microsoft.com/office/officeart/2005/8/layout/cycle2"/>
    <dgm:cxn modelId="{3E6A2FDF-AEB0-4315-9346-A5DED1A37111}" type="presParOf" srcId="{D8CB1D94-D9C6-44B1-8CF5-634AFBDBE975}" destId="{BFDB5237-2960-4B0D-855D-8ECCF3958C72}" srcOrd="0" destOrd="0" presId="urn:microsoft.com/office/officeart/2005/8/layout/cycle2"/>
    <dgm:cxn modelId="{1B9F65D4-3A55-4C91-8C32-C5FA2181B1A0}" type="presParOf" srcId="{D8CB1D94-D9C6-44B1-8CF5-634AFBDBE975}" destId="{CAD80D94-3E4A-4E8D-8934-036565399D99}" srcOrd="1" destOrd="0" presId="urn:microsoft.com/office/officeart/2005/8/layout/cycle2"/>
    <dgm:cxn modelId="{20894699-B5F3-4BC3-8D9D-F6C7B6AD009B}" type="presParOf" srcId="{CAD80D94-3E4A-4E8D-8934-036565399D99}" destId="{6F2F3115-DC58-4572-B9CC-7A73DB3BAA87}" srcOrd="0" destOrd="0" presId="urn:microsoft.com/office/officeart/2005/8/layout/cycle2"/>
    <dgm:cxn modelId="{737A9626-B3C9-46CE-BD67-A18F80EC4964}" type="presParOf" srcId="{D8CB1D94-D9C6-44B1-8CF5-634AFBDBE975}" destId="{F88A8D09-9F15-4481-8E0D-4C26402C9432}" srcOrd="2" destOrd="0" presId="urn:microsoft.com/office/officeart/2005/8/layout/cycle2"/>
    <dgm:cxn modelId="{B0668A38-A5CC-4F74-ACF1-E171A7ACEEE4}" type="presParOf" srcId="{D8CB1D94-D9C6-44B1-8CF5-634AFBDBE975}" destId="{32F02BE9-D067-4076-A15F-76E4B905DE9D}" srcOrd="3" destOrd="0" presId="urn:microsoft.com/office/officeart/2005/8/layout/cycle2"/>
    <dgm:cxn modelId="{66F8D625-F462-49C1-8829-11BD29FE601E}" type="presParOf" srcId="{32F02BE9-D067-4076-A15F-76E4B905DE9D}" destId="{0D8E633A-1E35-4424-ABEE-CD6B68961BE0}" srcOrd="0" destOrd="0" presId="urn:microsoft.com/office/officeart/2005/8/layout/cycle2"/>
    <dgm:cxn modelId="{528B6C74-6544-4AD7-9FA1-B82927081409}" type="presParOf" srcId="{D8CB1D94-D9C6-44B1-8CF5-634AFBDBE975}" destId="{21F84631-71F2-4306-8A9F-CE60D6BDD42C}" srcOrd="4" destOrd="0" presId="urn:microsoft.com/office/officeart/2005/8/layout/cycle2"/>
    <dgm:cxn modelId="{45A26CE3-7AD1-4AE9-84DD-02A2E82A2EDF}" type="presParOf" srcId="{D8CB1D94-D9C6-44B1-8CF5-634AFBDBE975}" destId="{0EB9DA4A-DBD0-48BC-BD84-7DBE478D00FE}" srcOrd="5" destOrd="0" presId="urn:microsoft.com/office/officeart/2005/8/layout/cycle2"/>
    <dgm:cxn modelId="{E0AAD47B-B1C4-4F27-ACEA-2B8FA61A111D}" type="presParOf" srcId="{0EB9DA4A-DBD0-48BC-BD84-7DBE478D00FE}" destId="{0AFE653C-6FEE-4FDF-AA44-7B5BD4EA5D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B5237-2960-4B0D-855D-8ECCF3958C72}">
      <dsp:nvSpPr>
        <dsp:cNvPr id="0" name=""/>
        <dsp:cNvSpPr/>
      </dsp:nvSpPr>
      <dsp:spPr>
        <a:xfrm>
          <a:off x="1845031" y="26"/>
          <a:ext cx="1742898" cy="1742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Curation</a:t>
          </a:r>
          <a:endParaRPr lang="en-US" sz="1900" kern="1200" dirty="0"/>
        </a:p>
      </dsp:txBody>
      <dsp:txXfrm>
        <a:off x="2100273" y="255268"/>
        <a:ext cx="1232414" cy="1232414"/>
      </dsp:txXfrm>
    </dsp:sp>
    <dsp:sp modelId="{CAD80D94-3E4A-4E8D-8934-036565399D99}">
      <dsp:nvSpPr>
        <dsp:cNvPr id="0" name=""/>
        <dsp:cNvSpPr/>
      </dsp:nvSpPr>
      <dsp:spPr>
        <a:xfrm rot="3600000">
          <a:off x="3132481" y="1700253"/>
          <a:ext cx="464602" cy="58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167326" y="1757545"/>
        <a:ext cx="325221" cy="352936"/>
      </dsp:txXfrm>
    </dsp:sp>
    <dsp:sp modelId="{F88A8D09-9F15-4481-8E0D-4C26402C9432}">
      <dsp:nvSpPr>
        <dsp:cNvPr id="0" name=""/>
        <dsp:cNvSpPr/>
      </dsp:nvSpPr>
      <dsp:spPr>
        <a:xfrm>
          <a:off x="3154785" y="2268585"/>
          <a:ext cx="1742898" cy="1742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Export</a:t>
          </a:r>
          <a:r>
            <a:rPr lang="es-ES" sz="1900" kern="1200" dirty="0" smtClean="0"/>
            <a:t> &amp; </a:t>
          </a:r>
          <a:r>
            <a:rPr lang="es-ES" sz="1900" kern="1200" dirty="0" err="1" smtClean="0"/>
            <a:t>preparation</a:t>
          </a:r>
          <a:endParaRPr lang="en-US" sz="1900" kern="1200" dirty="0"/>
        </a:p>
      </dsp:txBody>
      <dsp:txXfrm>
        <a:off x="3410027" y="2523827"/>
        <a:ext cx="1232414" cy="1232414"/>
      </dsp:txXfrm>
    </dsp:sp>
    <dsp:sp modelId="{32F02BE9-D067-4076-A15F-76E4B905DE9D}">
      <dsp:nvSpPr>
        <dsp:cNvPr id="0" name=""/>
        <dsp:cNvSpPr/>
      </dsp:nvSpPr>
      <dsp:spPr>
        <a:xfrm rot="10800000">
          <a:off x="2497328" y="2845920"/>
          <a:ext cx="464602" cy="58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36709" y="2963566"/>
        <a:ext cx="325221" cy="352936"/>
      </dsp:txXfrm>
    </dsp:sp>
    <dsp:sp modelId="{21F84631-71F2-4306-8A9F-CE60D6BDD42C}">
      <dsp:nvSpPr>
        <dsp:cNvPr id="0" name=""/>
        <dsp:cNvSpPr/>
      </dsp:nvSpPr>
      <dsp:spPr>
        <a:xfrm>
          <a:off x="535277" y="2268585"/>
          <a:ext cx="1742898" cy="1742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Publishing</a:t>
          </a:r>
          <a:endParaRPr lang="en-US" sz="1900" kern="1200" dirty="0"/>
        </a:p>
      </dsp:txBody>
      <dsp:txXfrm>
        <a:off x="790519" y="2523827"/>
        <a:ext cx="1232414" cy="1232414"/>
      </dsp:txXfrm>
    </dsp:sp>
    <dsp:sp modelId="{0EB9DA4A-DBD0-48BC-BD84-7DBE478D00FE}">
      <dsp:nvSpPr>
        <dsp:cNvPr id="0" name=""/>
        <dsp:cNvSpPr/>
      </dsp:nvSpPr>
      <dsp:spPr>
        <a:xfrm rot="18000000">
          <a:off x="1822727" y="1723028"/>
          <a:ext cx="464602" cy="588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857572" y="1901028"/>
        <a:ext cx="325221" cy="352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2521E-64F9-4D0F-AC33-5211218BAB8E}" type="datetimeFigureOut">
              <a:rPr lang="en-GB" smtClean="0"/>
              <a:t>13/01/2015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CB344-1FD0-449C-9142-F45C317ED9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0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675AC1-29D8-444D-BB39-EAFCED7F4114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A7E11F-83AF-8E4C-954D-5AB1D905A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orc/?doc_id=217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gbif.org/orc/?doc_id=2755" TargetMode="External"/><Relationship Id="rId4" Type="http://schemas.openxmlformats.org/officeDocument/2006/relationships/hyperlink" Target="https://journals.ku.edu/index.php/jbi/issue/view/323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Instead of giving an</a:t>
            </a:r>
            <a:r>
              <a:rPr lang="en-GB" baseline="0" dirty="0" smtClean="0"/>
              <a:t> old-style lecture about uses, I suggest an exercise instead: why don’t you use the ‘featured data use’ section of GBIF.org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</a:t>
            </a:r>
            <a:r>
              <a:rPr lang="en-GB" baseline="0" dirty="0" smtClean="0"/>
              <a:t> the section talking about the metadata, you will notice that it can be produced as an RDF file. Those files can be submitted to different journals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</a:t>
            </a:r>
            <a:r>
              <a:rPr lang="en-GB" baseline="0" dirty="0" smtClean="0"/>
              <a:t> the section talking about the metadata, you will notice that it can be produced as an RDF file. Those files can be submitted to different journals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</a:t>
            </a:r>
            <a:r>
              <a:rPr lang="en-GB" baseline="0" dirty="0" smtClean="0"/>
              <a:t> the section talking about the metadata, you will notice that it can be produced as an RDF file. Those files can be submitted to different journals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process of data publishing usually implies many more phases that those we are going to see in this</a:t>
            </a:r>
            <a:r>
              <a:rPr lang="en-GB" baseline="0" dirty="0" smtClean="0"/>
              <a:t> workshop.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GBIF has been working on this</a:t>
            </a:r>
            <a:r>
              <a:rPr lang="en-GB" baseline="0" dirty="0" smtClean="0"/>
              <a:t> matter for more than a decade now and there is plenty of documentation in different languages, and also training opportunities for those interested.</a:t>
            </a:r>
          </a:p>
          <a:p>
            <a:r>
              <a:rPr lang="en-GB" baseline="0" dirty="0" smtClean="0"/>
              <a:t>Two key resources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/>
              <a:t>Frazier, C.K., Wall, J., and S. Grant. 2008. Initiating a Natural History Collection Digitisation Project, version 1.0. Copenhagen: Global Biodiversity Information Facility. 75 pp.</a:t>
            </a:r>
            <a:r>
              <a:rPr lang="en-US" altLang="en-US" sz="1200" dirty="0" smtClean="0"/>
              <a:t> Accessible online at </a:t>
            </a:r>
            <a:r>
              <a:rPr lang="en-US" altLang="en-US" sz="1200" dirty="0" smtClean="0">
                <a:hlinkClick r:id="rId3"/>
              </a:rPr>
              <a:t>http://www.gbif.org/orc/?doc_id=2176</a:t>
            </a:r>
            <a:endParaRPr lang="en-US" alt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/>
              <a:t>Towards a Global Strategy and Action Plan for Discovery and Publishing of Natural History Collections Data. Biodiversity Informatics, 7, 2010.</a:t>
            </a:r>
            <a:r>
              <a:rPr lang="en-US" altLang="en-US" sz="1200" dirty="0" smtClean="0"/>
              <a:t> ISSN: 1546-9735. Accessible online at </a:t>
            </a:r>
            <a:r>
              <a:rPr lang="en-US" altLang="en-US" sz="1200" dirty="0" smtClean="0">
                <a:hlinkClick r:id="rId4"/>
              </a:rPr>
              <a:t>https://journals.ku.edu/index.php/jbi/issue/view/323</a:t>
            </a:r>
            <a:endParaRPr lang="en-US" alt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GBIF. 2010. Best practice guide for ‘Data Discovery and Publishing Strategy and Action Plans’ version 1.0. Authored by </a:t>
            </a:r>
            <a:r>
              <a:rPr lang="en-US" altLang="en-US" sz="1200" dirty="0" err="1" smtClean="0"/>
              <a:t>Chavan</a:t>
            </a:r>
            <a:r>
              <a:rPr lang="en-US" altLang="en-US" sz="1200" dirty="0" smtClean="0"/>
              <a:t>, V. S., </a:t>
            </a:r>
            <a:r>
              <a:rPr lang="en-US" altLang="en-US" sz="1200" dirty="0" err="1" smtClean="0"/>
              <a:t>Sood</a:t>
            </a:r>
            <a:r>
              <a:rPr lang="en-US" altLang="en-US" sz="1200" dirty="0" smtClean="0"/>
              <a:t>, R. K., and A. H. </a:t>
            </a:r>
            <a:r>
              <a:rPr lang="en-US" altLang="en-US" sz="1200" dirty="0" err="1" smtClean="0"/>
              <a:t>Arino</a:t>
            </a:r>
            <a:r>
              <a:rPr lang="en-US" altLang="en-US" sz="1200" dirty="0" smtClean="0"/>
              <a:t>. 2010. Copenhagen: Global Biodiversity Information Facility, 29 pp. ISBN: 87-92020-12-7. Accessible online at </a:t>
            </a:r>
            <a:r>
              <a:rPr lang="en-US" altLang="en-US" sz="1200" dirty="0" smtClean="0">
                <a:hlinkClick r:id="rId5"/>
              </a:rPr>
              <a:t>http://www.gbif.org/orc/?doc_id=2755</a:t>
            </a:r>
            <a:endParaRPr lang="en-US" alt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alt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1200" dirty="0" smtClean="0"/>
              <a:t>More </a:t>
            </a:r>
            <a:r>
              <a:rPr lang="es-ES" altLang="en-US" sz="1200" dirty="0" err="1" smtClean="0"/>
              <a:t>resources</a:t>
            </a:r>
            <a:r>
              <a:rPr lang="es-ES" altLang="en-US" sz="1200" dirty="0" smtClean="0"/>
              <a:t> are </a:t>
            </a:r>
            <a:r>
              <a:rPr lang="es-ES" altLang="en-US" sz="1200" dirty="0" err="1" smtClean="0"/>
              <a:t>available</a:t>
            </a:r>
            <a:r>
              <a:rPr lang="es-ES" altLang="en-US" sz="1200" dirty="0" smtClean="0"/>
              <a:t> in </a:t>
            </a:r>
            <a:r>
              <a:rPr lang="es-ES" altLang="en-US" sz="1200" dirty="0" err="1" smtClean="0"/>
              <a:t>the</a:t>
            </a:r>
            <a:r>
              <a:rPr lang="es-ES" altLang="en-US" sz="1200" dirty="0" smtClean="0"/>
              <a:t> </a:t>
            </a:r>
            <a:r>
              <a:rPr lang="es-ES" altLang="en-US" sz="1200" dirty="0" err="1" smtClean="0"/>
              <a:t>resources</a:t>
            </a:r>
            <a:r>
              <a:rPr lang="es-ES" altLang="en-US" sz="1200" baseline="0" dirty="0" smtClean="0"/>
              <a:t> </a:t>
            </a:r>
            <a:r>
              <a:rPr lang="es-ES" altLang="en-US" sz="1200" baseline="0" dirty="0" err="1" smtClean="0"/>
              <a:t>area</a:t>
            </a:r>
            <a:r>
              <a:rPr lang="es-ES" altLang="en-US" sz="1200" baseline="0" dirty="0" smtClean="0"/>
              <a:t> of GBIF.org: http://www.gbif.org/resources/summary.</a:t>
            </a:r>
            <a:endParaRPr lang="en-GB" altLang="en-US" sz="1200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0" dirty="0" smtClean="0">
                <a:solidFill>
                  <a:srgbClr val="0070C0"/>
                </a:solidFill>
                <a:latin typeface="+mn-lt"/>
                <a:ea typeface="ＭＳ Ｐゴシック" charset="0"/>
                <a:cs typeface="ＭＳ Ｐゴシック" charset="0"/>
              </a:rPr>
              <a:t>TDWG is the international body where the standards related to biodiversity data</a:t>
            </a:r>
            <a:r>
              <a:rPr lang="en-GB" sz="1200" b="0" kern="0" baseline="0" dirty="0" smtClean="0">
                <a:solidFill>
                  <a:srgbClr val="0070C0"/>
                </a:solidFill>
                <a:latin typeface="+mn-lt"/>
                <a:ea typeface="ＭＳ Ｐゴシック" charset="0"/>
                <a:cs typeface="ＭＳ Ｐゴシック" charset="0"/>
              </a:rPr>
              <a:t> are discussed and agreed. There is a set of procedures that the suggested standards have to go through before they are approved and implemented.</a:t>
            </a:r>
            <a:endParaRPr lang="en-GB" sz="1200" b="0" kern="0" dirty="0" smtClean="0">
              <a:solidFill>
                <a:srgbClr val="0070C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 smtClean="0">
                <a:solidFill>
                  <a:srgbClr val="0070C0"/>
                </a:solidFill>
                <a:latin typeface="+mn-lt"/>
                <a:ea typeface="ＭＳ Ｐゴシック" charset="0"/>
                <a:cs typeface="ＭＳ Ｐゴシック" charset="0"/>
              </a:rPr>
              <a:t>Darwin Core – a glossary of terms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0" dirty="0" smtClean="0">
                <a:solidFill>
                  <a:srgbClr val="0070C0"/>
                </a:solidFill>
                <a:latin typeface="+mn-lt"/>
                <a:ea typeface="ＭＳ Ｐゴシック" charset="0"/>
                <a:cs typeface="ＭＳ Ｐゴシック" charset="0"/>
              </a:rPr>
              <a:t>DwC</a:t>
            </a:r>
            <a:r>
              <a:rPr lang="en-GB" sz="1200" b="0" kern="0" baseline="0" dirty="0" smtClean="0">
                <a:solidFill>
                  <a:srgbClr val="0070C0"/>
                </a:solidFill>
                <a:latin typeface="+mn-lt"/>
                <a:ea typeface="ＭＳ Ｐゴシック" charset="0"/>
                <a:cs typeface="ＭＳ Ｐゴシック" charset="0"/>
              </a:rPr>
              <a:t> is a defined </a:t>
            </a:r>
            <a:r>
              <a:rPr lang="en-GB" sz="1200" b="0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set of terms with their definitions</a:t>
            </a:r>
            <a:endParaRPr lang="en-GB" sz="1200" b="0" kern="0" dirty="0" smtClean="0">
              <a:solidFill>
                <a:srgbClr val="0070C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A10E0"/>
                </a:solidFill>
                <a:latin typeface="Calibri" pitchFamily="34" charset="0"/>
              </a:rPr>
              <a:t>http://rs.tdwg.org/dwc/terms/simple/index.htm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A10E0"/>
                </a:solidFill>
                <a:latin typeface="Calibri" pitchFamily="34" charset="0"/>
              </a:rPr>
              <a:t>http://rs.tdwg.org/dwc/terms/guides/text/index.htm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A10E0"/>
                </a:solidFill>
                <a:latin typeface="Calibri" pitchFamily="34" charset="0"/>
              </a:rPr>
              <a:t>http://rs.tdwg.org/dwc/terms/guides/text/index.htm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A10E0"/>
                </a:solidFill>
                <a:latin typeface="Calibri" pitchFamily="34" charset="0"/>
              </a:rPr>
              <a:t>http://rs.tdwg.org/dwc/terms/guides/text/index.htm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A10E0"/>
                </a:solidFill>
                <a:latin typeface="Calibri" pitchFamily="34" charset="0"/>
              </a:rPr>
              <a:t>http://rs.tdwg.org/dwc/terms/guides/text/index.htm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Dictionary picture from </a:t>
            </a:r>
            <a:r>
              <a:rPr lang="en-US" dirty="0" smtClean="0"/>
              <a:t>Asif Akbar, obtained via freeimages.com</a:t>
            </a:r>
            <a:r>
              <a:rPr lang="en-US" baseline="0" dirty="0" smtClean="0"/>
              <a:t> (http://www.freeimages.com/photo/1150967).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many of the participants in this workshop,</a:t>
            </a:r>
            <a:r>
              <a:rPr lang="en-GB" baseline="0" dirty="0" smtClean="0"/>
              <a:t> primary biodiversity data may immediately bring to their minds these kind of images.</a:t>
            </a:r>
            <a:br>
              <a:rPr lang="en-GB" baseline="0" dirty="0" smtClean="0"/>
            </a:br>
            <a:r>
              <a:rPr lang="en-GB" baseline="0" dirty="0" smtClean="0"/>
              <a:t>Images from the biological collections of the Zoological Museum of the University of Copenhagen (Denmark).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Different data sources, data types… impose different requirements in the publishing process,</a:t>
            </a:r>
            <a:r>
              <a:rPr lang="en-GB" baseline="0" dirty="0" smtClean="0"/>
              <a:t> standards, software,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7E11F-83AF-8E4C-954D-5AB1D905A63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emf"/><Relationship Id="rId3" Type="http://schemas.openxmlformats.org/officeDocument/2006/relationships/hyperlink" Target="http://www.facebook.com/iDigBio" TargetMode="External"/><Relationship Id="rId7" Type="http://schemas.openxmlformats.org/officeDocument/2006/relationships/hyperlink" Target="http://vimeo.com/idigbio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file:///\\localhost\webcal\::www.idigbio.org:events-calendar:export.ics" TargetMode="External"/><Relationship Id="rId5" Type="http://schemas.openxmlformats.org/officeDocument/2006/relationships/hyperlink" Target="https://twitter.com/iDigBio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idigbio.org/rss-feed.xml" TargetMode="External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857250"/>
            <a:ext cx="9144000" cy="463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00438" y="5729288"/>
            <a:ext cx="5370512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841375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1" descr="idigbio_on_grey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2075"/>
            <a:ext cx="2022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390"/>
            <a:ext cx="6400800" cy="141011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3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945EE9-9DAB-0E47-B004-C741F40FD6F3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93756"/>
            <a:ext cx="1669232" cy="5462594"/>
          </a:xfrm>
          <a:prstGeom prst="rect">
            <a:avLst/>
          </a:prstGeom>
        </p:spPr>
        <p:txBody>
          <a:bodyPr vert="eaVert"/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93756"/>
            <a:ext cx="6019800" cy="54625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9D091-C1CF-6A42-BD42-1224C83FE176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ooter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857250"/>
            <a:ext cx="9144000" cy="463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00438" y="5729288"/>
            <a:ext cx="537051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  <a:endParaRPr lang="en-US" sz="105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15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7765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2400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r="12192"/>
          <a:stretch>
            <a:fillRect/>
          </a:stretch>
        </p:blipFill>
        <p:spPr bwMode="auto">
          <a:xfrm>
            <a:off x="3209925" y="3703638"/>
            <a:ext cx="401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171950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6609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685800" y="3503613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latin typeface="Helvetica" charset="0"/>
                <a:cs typeface="Helvetica" charset="0"/>
              </a:rPr>
              <a:t>www.idigbio.org</a:t>
            </a:r>
          </a:p>
        </p:txBody>
      </p:sp>
      <p:grpSp>
        <p:nvGrpSpPr>
          <p:cNvPr id="12" name="Group 21"/>
          <p:cNvGrpSpPr>
            <a:grpSpLocks/>
          </p:cNvGrpSpPr>
          <p:nvPr userDrawn="1"/>
        </p:nvGrpSpPr>
        <p:grpSpPr bwMode="auto">
          <a:xfrm>
            <a:off x="1252538" y="2674938"/>
            <a:ext cx="968375" cy="830262"/>
            <a:chOff x="1252080" y="2742784"/>
            <a:chExt cx="968247" cy="830111"/>
          </a:xfrm>
        </p:grpSpPr>
        <p:pic>
          <p:nvPicPr>
            <p:cNvPr id="13" name="Picture 22" descr="idigbio_logo_rgb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69"/>
            <a:stretch>
              <a:fillRect/>
            </a:stretch>
          </p:blipFill>
          <p:spPr bwMode="auto">
            <a:xfrm>
              <a:off x="1252080" y="2742784"/>
              <a:ext cx="861291" cy="83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>
              <a:off x="1945725" y="3361796"/>
              <a:ext cx="274602" cy="211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5" name="TextBox 24"/>
          <p:cNvSpPr txBox="1">
            <a:spLocks noChangeArrowheads="1"/>
          </p:cNvSpPr>
          <p:nvPr userDrawn="1"/>
        </p:nvSpPr>
        <p:spPr bwMode="auto">
          <a:xfrm>
            <a:off x="3751263" y="2601913"/>
            <a:ext cx="53927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facebook.com/iDigBio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twitter.com/iDigBio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vimeo.com/idigbio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idigbio.org/rss-feed.xml</a:t>
            </a:r>
          </a:p>
          <a:p>
            <a:pPr>
              <a:lnSpc>
                <a:spcPts val="3600"/>
              </a:lnSpc>
              <a:defRPr/>
            </a:pPr>
            <a:r>
              <a:rPr lang="en-US" sz="1600">
                <a:latin typeface="Cambria" charset="0"/>
                <a:cs typeface="Cambria" charset="0"/>
              </a:rPr>
              <a:t>webcal://www.idigbio.org/events-calendar/export.ics</a:t>
            </a:r>
          </a:p>
          <a:p>
            <a:pPr>
              <a:defRPr/>
            </a:pPr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41375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7" name="Picture 21" descr="idigbio_on_grey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92075"/>
            <a:ext cx="20224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783"/>
            <a:ext cx="7772400" cy="941368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75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7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587D8E-9F43-4E4C-8989-58D09790A636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3137"/>
            <a:ext cx="8229600" cy="571500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10"/>
            <a:ext cx="8229600" cy="4700729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D726-78D0-3348-A3E5-6F42C87DF9B7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5888038"/>
            <a:ext cx="5207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C11A3E-28BA-AB43-BF3E-EDE48363DDC0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942"/>
            <a:ext cx="8229600" cy="670528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0228"/>
            <a:ext cx="4038600" cy="45061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AFEDE-1A1B-724A-82C5-2E169CE09708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AC53F38-319F-764A-ADC5-B28CBC35C13B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927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7406"/>
            <a:ext cx="4040188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6066"/>
            <a:ext cx="4040188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7406"/>
            <a:ext cx="4041775" cy="39795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6066"/>
            <a:ext cx="4041775" cy="3680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DEDCE-B073-0344-9CF3-DF0BFF017B46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5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6ED38C-7336-D345-AF53-EB2CA9758BE1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912163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2134E-A647-8C44-B20F-572282D3F0D5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8809CF-9C41-2E4D-8F75-CE8C553C244A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698B-492B-2742-8BB1-9D3B2D73D7F6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626948C-628B-FE4E-BCC8-84124A406066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862"/>
            <a:ext cx="3008313" cy="708876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0862"/>
            <a:ext cx="5111750" cy="5567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3189"/>
            <a:ext cx="3008313" cy="4665299"/>
          </a:xfrm>
        </p:spPr>
        <p:txBody>
          <a:bodyPr/>
          <a:lstStyle>
            <a:lvl1pPr marL="0" indent="0">
              <a:buNone/>
              <a:defRPr sz="1400">
                <a:latin typeface="Cambr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E336-BEAD-0C47-96E2-88AF70A037E4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FD32CF-1CBC-EA4C-86D7-F712CF2719BE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4" y="5482639"/>
            <a:ext cx="5486400" cy="4052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754" y="987834"/>
            <a:ext cx="7953437" cy="43795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754" y="5887849"/>
            <a:ext cx="5486400" cy="5205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8F29-DF45-9C42-B1A1-D4012827ED3D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9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7013" y="720725"/>
            <a:ext cx="8721725" cy="592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8758238" y="6410325"/>
            <a:ext cx="385762" cy="35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78850" y="6475413"/>
            <a:ext cx="520700" cy="1873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Cambria"/>
                <a:ea typeface="+mn-ea"/>
                <a:cs typeface="Cambr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374BC4B-6958-2542-A805-A500B75A5D6F}" type="slidenum">
              <a:rPr lang="en-US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28629"/>
            <a:ext cx="8229600" cy="44277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3246"/>
            <a:ext cx="8229600" cy="80344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08FA-01D3-394F-ADC6-33D9FB808F66}" type="datetimeFigureOut">
              <a:rPr lang="en-US"/>
              <a:pPr>
                <a:defRPr/>
              </a:pPr>
              <a:t>1/13/2015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69913"/>
          </a:xfrm>
          <a:prstGeom prst="rect">
            <a:avLst/>
          </a:prstGeom>
          <a:solidFill>
            <a:srgbClr val="272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7" name="Picture 1" descr="idigbio_on_grey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01600"/>
            <a:ext cx="1190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71700"/>
            <a:ext cx="82296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5313" y="123825"/>
            <a:ext cx="80010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12 pt. Helvetica* 65 Medium   0" charset="0"/>
              </a:defRPr>
            </a:lvl1pPr>
          </a:lstStyle>
          <a:p>
            <a:pPr>
              <a:defRPr/>
            </a:pPr>
            <a:r>
              <a:rPr lang="en-US"/>
              <a:t>8/6/14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350" y="123825"/>
            <a:ext cx="4248150" cy="331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12 pt. Helvetica* 65 Medium   0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nature.com/sdat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7782067%20-%20from%2023:0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4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6525"/>
            <a:ext cx="7772400" cy="941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1B </a:t>
            </a:r>
            <a:r>
              <a:rPr lang="en-US" dirty="0" smtClean="0">
                <a:ea typeface="+mj-ea"/>
                <a:cs typeface="+mj-cs"/>
              </a:rPr>
              <a:t>Publishing Primary Biodiversity Data</a:t>
            </a:r>
            <a:endParaRPr lang="en-US" i="1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352800"/>
            <a:ext cx="7113075" cy="1409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Alberto González-Talaván</a:t>
            </a:r>
            <a:r>
              <a:rPr lang="en-US" baseline="30000" dirty="0" smtClean="0">
                <a:ea typeface="+mn-ea"/>
              </a:rPr>
              <a:t>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ea typeface="+mn-ea"/>
              </a:rPr>
              <a:t>Data Sharing, Data Standards, and Demystifying the IPT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ea typeface="+mn-ea"/>
              </a:rPr>
              <a:t>Gainesville, FL, USA. 13 January 2015</a:t>
            </a:r>
            <a:endParaRPr lang="en-US" sz="1800" dirty="0"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44179" y="4406241"/>
            <a:ext cx="1365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 </a:t>
            </a:r>
            <a:r>
              <a:rPr lang="es-ES" sz="1200" baseline="30000" dirty="0" smtClean="0"/>
              <a:t>1</a:t>
            </a:r>
            <a:r>
              <a:rPr lang="es-ES" sz="1200" dirty="0" smtClean="0"/>
              <a:t> GBIF Secretariat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4827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Rationale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Publishing: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Publishing?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83546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spcBef>
                <a:spcPts val="0"/>
              </a:spcBef>
            </a:pPr>
            <a:r>
              <a:rPr lang="en" dirty="0">
                <a:solidFill>
                  <a:srgbClr val="000000"/>
                </a:solidFill>
              </a:rPr>
              <a:t>“Publishing” refers to making biodiversity datasets publicly accessible and discoverable, in a standardized form, via an access point, typically a web address (a URL).</a:t>
            </a:r>
          </a:p>
        </p:txBody>
      </p:sp>
      <p:pic>
        <p:nvPicPr>
          <p:cNvPr id="6147" name="Picture 3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5141649"/>
            <a:ext cx="1123596" cy="11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03869" y="5260775"/>
            <a:ext cx="56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IPT</a:t>
            </a:r>
            <a:endParaRPr lang="en-US" dirty="0"/>
          </a:p>
        </p:txBody>
      </p:sp>
      <p:pic>
        <p:nvPicPr>
          <p:cNvPr id="13" name="Picture 12" descr="GBIF_logo_130pi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115" y="3266410"/>
            <a:ext cx="1269967" cy="126996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612568" y="4536377"/>
            <a:ext cx="1246909" cy="760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149" name="Picture 5" descr="http://static.tumblr.com/9a31cli/XIilop2fl/vertnet_logo_vector_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24" y="3234926"/>
            <a:ext cx="2349352" cy="9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4547267" y="4011884"/>
            <a:ext cx="0" cy="987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89518" y="4802584"/>
            <a:ext cx="1187531" cy="4938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53" y="4193404"/>
            <a:ext cx="2662547" cy="4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5157356" y="5985421"/>
            <a:ext cx="13503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5882" y="5569922"/>
            <a:ext cx="710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/>
              <a:t>∞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631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Data Publishing: Use</a:t>
            </a:r>
            <a:endParaRPr lang="en-US" dirty="0"/>
          </a:p>
        </p:txBody>
      </p:sp>
      <p:pic>
        <p:nvPicPr>
          <p:cNvPr id="6146" name="Picture 2" descr="C:\Users\atalavan\AppData\Local\Temp\supercontainer_downloads_atalavan\THMB\13\1300\Man_U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720" y="1829975"/>
            <a:ext cx="2797629" cy="38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443" y="6267329"/>
            <a:ext cx="8698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http://www-old.gbif.org/orc/?doc_id=1300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983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Chapman, A.D., 2005, </a:t>
            </a:r>
            <a:r>
              <a:rPr lang="en-US" sz="2000" b="1" dirty="0"/>
              <a:t>Uses of Primary Species-Occurrence Data</a:t>
            </a:r>
            <a:r>
              <a:rPr lang="en-US" sz="2000" dirty="0"/>
              <a:t>, version 1.0. Report for the Global Biodiversity Information Facility, Copenhagen. 100 pp. </a:t>
            </a:r>
            <a:r>
              <a:rPr lang="en-US" sz="2000" dirty="0" smtClean="0"/>
              <a:t>ISBN</a:t>
            </a:r>
            <a:r>
              <a:rPr lang="en-US" sz="2000" dirty="0"/>
              <a:t>: </a:t>
            </a:r>
            <a:r>
              <a:rPr lang="en-US" sz="2000" dirty="0" smtClean="0"/>
              <a:t>87-92020-01-1.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5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Data Publishing: Use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5634" y="1960262"/>
            <a:ext cx="8508670" cy="56323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Taxonomy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Biogeographic </a:t>
            </a:r>
            <a:r>
              <a:rPr lang="en-US" altLang="en-US" sz="2200" dirty="0"/>
              <a:t>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Species </a:t>
            </a:r>
            <a:r>
              <a:rPr lang="en-US" altLang="en-US" sz="2200" dirty="0"/>
              <a:t>diversity and populations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Life </a:t>
            </a:r>
            <a:r>
              <a:rPr lang="en-US" altLang="en-US" sz="2200" dirty="0"/>
              <a:t>histories and </a:t>
            </a:r>
            <a:r>
              <a:rPr lang="en-US" altLang="en-US" sz="2200" dirty="0" err="1"/>
              <a:t>phenologies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err="1" smtClean="0"/>
              <a:t>Endangered</a:t>
            </a:r>
            <a:r>
              <a:rPr lang="fr-FR" altLang="en-US" sz="2200" dirty="0"/>
              <a:t>, </a:t>
            </a:r>
            <a:r>
              <a:rPr lang="fr-FR" altLang="en-US" sz="2200" dirty="0" err="1"/>
              <a:t>Migratory</a:t>
            </a:r>
            <a:r>
              <a:rPr lang="fr-FR" altLang="en-US" sz="2200" dirty="0"/>
              <a:t> and Invasive </a:t>
            </a:r>
            <a:r>
              <a:rPr lang="fr-FR" altLang="en-US" sz="2200" dirty="0" err="1"/>
              <a:t>Species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smtClean="0"/>
              <a:t>Impact </a:t>
            </a:r>
            <a:r>
              <a:rPr lang="fr-FR" altLang="en-US" sz="2200" dirty="0"/>
              <a:t>of </a:t>
            </a:r>
            <a:r>
              <a:rPr lang="fr-FR" altLang="en-US" sz="2200" dirty="0" err="1"/>
              <a:t>Climate</a:t>
            </a:r>
            <a:r>
              <a:rPr lang="fr-FR" altLang="en-US" sz="2200" dirty="0"/>
              <a:t> Change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err="1" smtClean="0"/>
              <a:t>Ecology</a:t>
            </a:r>
            <a:r>
              <a:rPr lang="fr-FR" altLang="en-US" sz="2200" dirty="0"/>
              <a:t>, Evolution and </a:t>
            </a:r>
            <a:r>
              <a:rPr lang="fr-FR" altLang="en-US" sz="2200" dirty="0" err="1"/>
              <a:t>Genetics</a:t>
            </a:r>
            <a:endParaRPr lang="fr-FR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err="1" smtClean="0"/>
              <a:t>Environmental</a:t>
            </a:r>
            <a:r>
              <a:rPr lang="fr-FR" altLang="en-US" sz="2200" dirty="0" smtClean="0"/>
              <a:t> </a:t>
            </a:r>
            <a:r>
              <a:rPr lang="fr-FR" altLang="en-US" sz="2200" dirty="0" err="1"/>
              <a:t>Regionalisation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smtClean="0"/>
              <a:t>Conservation </a:t>
            </a:r>
            <a:r>
              <a:rPr lang="fr-FR" altLang="en-US" sz="2200" dirty="0"/>
              <a:t>Planning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smtClean="0"/>
              <a:t>Natural </a:t>
            </a:r>
            <a:r>
              <a:rPr lang="fr-FR" altLang="en-US" sz="2200" dirty="0"/>
              <a:t>Resource Management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endParaRPr lang="fr-FR" altLang="en-US" sz="2200" dirty="0" smtClean="0"/>
          </a:p>
          <a:p>
            <a:pPr marL="457200" indent="-457200">
              <a:buFont typeface="+mj-lt"/>
              <a:buAutoNum type="arabicPeriod"/>
            </a:pPr>
            <a:endParaRPr lang="fr-FR" altLang="en-US" sz="2200" dirty="0"/>
          </a:p>
          <a:p>
            <a:pPr marL="457200" indent="-457200">
              <a:buFont typeface="+mj-lt"/>
              <a:buAutoNum type="arabicPeriod"/>
            </a:pPr>
            <a:endParaRPr lang="fr-FR" altLang="en-US" sz="2200" dirty="0" smtClean="0"/>
          </a:p>
          <a:p>
            <a:pPr marL="457200" indent="-457200">
              <a:buFont typeface="+mj-lt"/>
              <a:buAutoNum type="arabicPeriod"/>
            </a:pPr>
            <a:endParaRPr lang="fr-FR" alt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smtClean="0"/>
              <a:t>Agriculture</a:t>
            </a:r>
            <a:r>
              <a:rPr lang="fr-FR" altLang="en-US" sz="2200" dirty="0"/>
              <a:t>, </a:t>
            </a:r>
            <a:r>
              <a:rPr lang="fr-FR" altLang="en-US" sz="2200" dirty="0" err="1"/>
              <a:t>Forestry</a:t>
            </a:r>
            <a:r>
              <a:rPr lang="fr-FR" altLang="en-US" sz="2200" dirty="0"/>
              <a:t>, </a:t>
            </a:r>
            <a:r>
              <a:rPr lang="fr-FR" altLang="en-US" sz="2200" dirty="0" err="1"/>
              <a:t>Fisheries</a:t>
            </a:r>
            <a:r>
              <a:rPr lang="fr-FR" altLang="en-US" sz="2200" dirty="0"/>
              <a:t> and </a:t>
            </a:r>
            <a:r>
              <a:rPr lang="fr-FR" altLang="en-US" sz="2200" dirty="0" smtClean="0"/>
              <a:t>Mining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err="1" smtClean="0"/>
              <a:t>Health</a:t>
            </a:r>
            <a:r>
              <a:rPr lang="fr-FR" altLang="en-US" sz="2200" dirty="0" smtClean="0"/>
              <a:t> </a:t>
            </a:r>
            <a:r>
              <a:rPr lang="fr-FR" altLang="en-US" sz="2200" dirty="0"/>
              <a:t>and Public </a:t>
            </a:r>
            <a:r>
              <a:rPr lang="fr-FR" altLang="en-US" sz="2200" dirty="0" err="1"/>
              <a:t>Safety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 smtClean="0"/>
              <a:t>Bioprospecting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err="1" smtClean="0"/>
              <a:t>Forensics</a:t>
            </a:r>
            <a:endParaRPr lang="fr-FR" alt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smtClean="0"/>
              <a:t>Border </a:t>
            </a:r>
            <a:r>
              <a:rPr lang="fr-FR" altLang="en-US" sz="2200" dirty="0"/>
              <a:t>Control and </a:t>
            </a:r>
            <a:r>
              <a:rPr lang="fr-FR" altLang="en-US" sz="2200" dirty="0" err="1"/>
              <a:t>Wildlife</a:t>
            </a:r>
            <a:r>
              <a:rPr lang="fr-FR" altLang="en-US" sz="2200" dirty="0"/>
              <a:t> Trade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smtClean="0"/>
              <a:t>Education </a:t>
            </a:r>
            <a:r>
              <a:rPr lang="fr-FR" altLang="en-US" sz="2200" dirty="0"/>
              <a:t>and Public </a:t>
            </a:r>
            <a:r>
              <a:rPr lang="fr-FR" altLang="en-US" sz="2200" dirty="0" err="1"/>
              <a:t>Outreach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err="1" smtClean="0"/>
              <a:t>Ecotourism</a:t>
            </a:r>
            <a:r>
              <a:rPr lang="fr-FR" altLang="en-US" sz="2200" dirty="0" smtClean="0"/>
              <a:t> </a:t>
            </a:r>
            <a:r>
              <a:rPr lang="fr-FR" altLang="en-US" sz="2200" dirty="0"/>
              <a:t>and </a:t>
            </a:r>
            <a:r>
              <a:rPr lang="fr-FR" altLang="en-US" sz="2200" dirty="0" err="1"/>
              <a:t>Recreational</a:t>
            </a:r>
            <a:r>
              <a:rPr lang="fr-FR" altLang="en-US" sz="2200" dirty="0"/>
              <a:t> </a:t>
            </a:r>
            <a:r>
              <a:rPr lang="fr-FR" altLang="en-US" sz="2200" dirty="0" err="1" smtClean="0"/>
              <a:t>Activities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smtClean="0"/>
              <a:t>Society </a:t>
            </a:r>
            <a:r>
              <a:rPr lang="fr-FR" altLang="en-US" sz="2200" dirty="0"/>
              <a:t>and </a:t>
            </a:r>
            <a:r>
              <a:rPr lang="fr-FR" altLang="en-US" sz="2200" dirty="0" err="1"/>
              <a:t>Politics</a:t>
            </a:r>
            <a:r>
              <a:rPr lang="fr-FR" altLang="en-US" sz="2200" dirty="0"/>
              <a:t> </a:t>
            </a:r>
            <a:endParaRPr lang="en-US" altLang="en-US" sz="2200" dirty="0"/>
          </a:p>
          <a:p>
            <a:pPr marL="457200" indent="-457200">
              <a:buFont typeface="+mj-lt"/>
              <a:buAutoNum type="arabicPeriod"/>
            </a:pPr>
            <a:r>
              <a:rPr lang="fr-FR" altLang="en-US" sz="2200" dirty="0" err="1" smtClean="0"/>
              <a:t>Human</a:t>
            </a:r>
            <a:r>
              <a:rPr lang="fr-FR" altLang="en-US" sz="2200" dirty="0" smtClean="0"/>
              <a:t> </a:t>
            </a:r>
            <a:r>
              <a:rPr lang="fr-FR" altLang="en-US" sz="2200" dirty="0"/>
              <a:t>Infrastructure Planning</a:t>
            </a:r>
          </a:p>
        </p:txBody>
      </p:sp>
    </p:spTree>
    <p:extLst>
      <p:ext uri="{BB962C8B-B14F-4D97-AF65-F5344CB8AC3E}">
        <p14:creationId xmlns:p14="http://schemas.microsoft.com/office/powerpoint/2010/main" val="19841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Data Publishing: exercise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53" y="1627656"/>
            <a:ext cx="2145763" cy="174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1354" y="1950345"/>
            <a:ext cx="510044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200" b="1" dirty="0" err="1" smtClean="0"/>
              <a:t>Featured</a:t>
            </a:r>
            <a:r>
              <a:rPr lang="es-ES" sz="2200" b="1" dirty="0" smtClean="0"/>
              <a:t> data </a:t>
            </a:r>
            <a:r>
              <a:rPr lang="es-ES" sz="2200" b="1" dirty="0" err="1" smtClean="0"/>
              <a:t>section</a:t>
            </a:r>
            <a:r>
              <a:rPr lang="es-ES" sz="2200" b="1" dirty="0" smtClean="0"/>
              <a:t> </a:t>
            </a:r>
            <a:r>
              <a:rPr lang="es-ES" sz="2200" dirty="0" smtClean="0"/>
              <a:t>in GBIF.org</a:t>
            </a:r>
          </a:p>
          <a:p>
            <a:pPr algn="ctr">
              <a:spcAft>
                <a:spcPts val="600"/>
              </a:spcAft>
            </a:pPr>
            <a:r>
              <a:rPr lang="en-US" sz="2200" dirty="0"/>
              <a:t>http://</a:t>
            </a:r>
            <a:r>
              <a:rPr lang="en-US" sz="2200" dirty="0" smtClean="0"/>
              <a:t>www.gbif.org/newsroom/uses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385953" y="3625335"/>
            <a:ext cx="42335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smtClean="0"/>
              <a:t>GBIF Public Library </a:t>
            </a:r>
            <a:r>
              <a:rPr lang="en-US" sz="2200" dirty="0" smtClean="0"/>
              <a:t>in </a:t>
            </a:r>
            <a:r>
              <a:rPr lang="en-US" sz="2200" dirty="0" err="1" smtClean="0"/>
              <a:t>Mendeley</a:t>
            </a:r>
            <a:r>
              <a:rPr lang="en-US" sz="2200" dirty="0" smtClean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2200" dirty="0"/>
              <a:t>http://</a:t>
            </a:r>
            <a:r>
              <a:rPr lang="en-US" sz="2200" dirty="0" smtClean="0"/>
              <a:t>goo.gl/btrzDa</a:t>
            </a:r>
          </a:p>
          <a:p>
            <a:pPr algn="ctr">
              <a:spcAft>
                <a:spcPts val="600"/>
              </a:spcAft>
            </a:pPr>
            <a:r>
              <a:rPr lang="es-ES" sz="2200" dirty="0" smtClean="0"/>
              <a:t>(</a:t>
            </a:r>
            <a:r>
              <a:rPr lang="en-US" sz="2200" dirty="0" smtClean="0"/>
              <a:t>requires </a:t>
            </a:r>
            <a:r>
              <a:rPr lang="en-US" sz="2200" dirty="0" err="1" smtClean="0"/>
              <a:t>Mendeley</a:t>
            </a:r>
            <a:r>
              <a:rPr lang="en-US" sz="2200" dirty="0" smtClean="0"/>
              <a:t> account</a:t>
            </a:r>
            <a:r>
              <a:rPr lang="es-ES" sz="2200" dirty="0" smtClean="0"/>
              <a:t>)</a:t>
            </a:r>
            <a:endParaRPr lang="en-US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8" y="3313269"/>
            <a:ext cx="2167170" cy="170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BIF Science Review 2013 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11" y="5015731"/>
            <a:ext cx="1121188" cy="16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98232" y="5440493"/>
            <a:ext cx="5100443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200" b="1" dirty="0" smtClean="0"/>
              <a:t>GBIF </a:t>
            </a:r>
            <a:r>
              <a:rPr lang="es-ES" sz="2200" b="1" dirty="0" err="1" smtClean="0"/>
              <a:t>Scie</a:t>
            </a:r>
            <a:r>
              <a:rPr lang="es-ES" sz="2200" b="1" dirty="0" err="1" smtClean="0"/>
              <a:t>nce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Reviews</a:t>
            </a:r>
            <a:endParaRPr lang="es-ES" sz="2200" dirty="0" smtClean="0"/>
          </a:p>
          <a:p>
            <a:pPr algn="ctr">
              <a:spcAft>
                <a:spcPts val="600"/>
              </a:spcAft>
            </a:pPr>
            <a:r>
              <a:rPr lang="en-US" sz="2200" dirty="0"/>
              <a:t>http://www.gbif.org/resources/3094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75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Data Publishing: data quality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942" y="1651511"/>
            <a:ext cx="5224647" cy="261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808080">
                <a:alpha val="64998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5576" y="3783126"/>
            <a:ext cx="5221224" cy="26070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dist="139700" dir="2700000" algn="tl" rotWithShape="0">
              <a:srgbClr val="808080">
                <a:alpha val="64998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78130" y="4892631"/>
            <a:ext cx="3287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en-US" sz="3200" dirty="0" smtClean="0">
                <a:latin typeface="Calibri" pitchFamily="34" charset="0"/>
              </a:rPr>
              <a:t>Processed </a:t>
            </a:r>
          </a:p>
          <a:p>
            <a:pPr algn="ctr">
              <a:spcAft>
                <a:spcPts val="0"/>
              </a:spcAft>
            </a:pPr>
            <a:r>
              <a:rPr lang="es-ES" altLang="en-US" sz="3200" dirty="0" smtClean="0">
                <a:latin typeface="Calibri" pitchFamily="34" charset="0"/>
              </a:rPr>
              <a:t>data</a:t>
            </a:r>
            <a:endParaRPr lang="en-US" altLang="en-US" sz="32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2036" y="2099951"/>
            <a:ext cx="2940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en-US" sz="3200" dirty="0" smtClean="0">
                <a:latin typeface="Calibri" pitchFamily="34" charset="0"/>
              </a:rPr>
              <a:t>Verbatim</a:t>
            </a:r>
          </a:p>
          <a:p>
            <a:pPr algn="ctr">
              <a:spcAft>
                <a:spcPts val="0"/>
              </a:spcAft>
            </a:pPr>
            <a:r>
              <a:rPr lang="es-ES" altLang="en-US" sz="3200" dirty="0" smtClean="0">
                <a:latin typeface="Calibri" pitchFamily="34" charset="0"/>
              </a:rPr>
              <a:t>data</a:t>
            </a:r>
            <a:endParaRPr lang="en-US" alt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Data Publishing: citation &amp; usage</a:t>
            </a:r>
            <a:endParaRPr 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06853" y="4236567"/>
            <a:ext cx="8357616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pitchFamily="34" charset="0"/>
              </a:rPr>
              <a:t>“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We believe that the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lack of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incentive similar to the 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impact factor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for scholarly publication remains a major impediment to the provision of free and open access to biodiversity data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”</a:t>
            </a:r>
            <a:endParaRPr lang="en-US" sz="2400" b="1" dirty="0">
              <a:solidFill>
                <a:schemeClr val="accent6"/>
              </a:solidFill>
            </a:endParaRPr>
          </a:p>
          <a:p>
            <a:pPr algn="r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GBIF Data Publishing Framework Task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Group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9708" y="1940118"/>
            <a:ext cx="8358342" cy="1877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pitchFamily="34" charset="0"/>
              </a:rPr>
              <a:t>“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Data citation standards can form the basis for increased incentives, recognition, and rewards for scientific data activities. Unfortunately, such standards and good practices are lacking” </a:t>
            </a:r>
          </a:p>
          <a:p>
            <a:pPr algn="r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CODATA Data Citation Task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Group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Data Publishing: benefits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231">
            <a:off x="5641858" y="1710571"/>
            <a:ext cx="2243539" cy="32581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7496" y="3985027"/>
            <a:ext cx="447699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charset="0"/>
              </a:rPr>
              <a:t>Promote and publicize </a:t>
            </a:r>
            <a:r>
              <a:rPr lang="en-US" altLang="en-US" sz="2000" dirty="0" smtClean="0">
                <a:cs typeface="Arial" charset="0"/>
              </a:rPr>
              <a:t>the existence </a:t>
            </a:r>
            <a:r>
              <a:rPr lang="en-US" altLang="en-US" sz="2000" dirty="0">
                <a:cs typeface="Arial" charset="0"/>
              </a:rPr>
              <a:t>of </a:t>
            </a:r>
            <a:r>
              <a:rPr lang="en-US" altLang="en-US" sz="2000" dirty="0" smtClean="0">
                <a:cs typeface="Arial" charset="0"/>
              </a:rPr>
              <a:t>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charset="0"/>
              </a:rPr>
              <a:t>Provide scholarly credit to data publishers through citable journal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charset="0"/>
              </a:rPr>
              <a:t>Describe the data in a structured human-readable form</a:t>
            </a:r>
          </a:p>
          <a:p>
            <a:pPr algn="r" eaLnBrk="1" hangingPunct="1"/>
            <a:endParaRPr lang="en-US" altLang="en-US" sz="2000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994" y="18113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Data </a:t>
            </a:r>
            <a:r>
              <a:rPr lang="en-US" b="1" dirty="0" smtClean="0"/>
              <a:t>Paper</a:t>
            </a:r>
            <a:br>
              <a:rPr lang="en-US" b="1" dirty="0" smtClean="0"/>
            </a:br>
            <a:r>
              <a:rPr lang="en-US" dirty="0" smtClean="0"/>
              <a:t>A scholarly </a:t>
            </a:r>
            <a:r>
              <a:rPr lang="en-US" dirty="0"/>
              <a:t>publication of searchable metadata document describing a dataset, or a group of datasets</a:t>
            </a:r>
          </a:p>
        </p:txBody>
      </p:sp>
      <p:pic>
        <p:nvPicPr>
          <p:cNvPr id="7" name="Picture 6" descr="C:\Users\Andrew.Hufton\Desktop\SciData website stuff\scidata_logo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22" y="5462643"/>
            <a:ext cx="3932323" cy="30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mpl.root-domain.org\npg\Nature Physical Sciences Admin\ADMIN\Logos\N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97" y="5860638"/>
            <a:ext cx="196342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4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5529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8118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What is biodiversity </a:t>
            </a:r>
            <a:r>
              <a:rPr lang="en-US" dirty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The technical 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Data publishing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GBIF Integrated Publishing Toolkit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Publishing Procedure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968750"/>
              </p:ext>
            </p:extLst>
          </p:nvPr>
        </p:nvGraphicFramePr>
        <p:xfrm>
          <a:off x="3253838" y="2398816"/>
          <a:ext cx="5432961" cy="4011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75558" y="1571064"/>
            <a:ext cx="1744096" cy="1744096"/>
            <a:chOff x="3093132" y="569"/>
            <a:chExt cx="2043335" cy="2043335"/>
          </a:xfrm>
        </p:grpSpPr>
        <p:sp>
          <p:nvSpPr>
            <p:cNvPr id="7" name="Oval 6"/>
            <p:cNvSpPr/>
            <p:nvPr/>
          </p:nvSpPr>
          <p:spPr>
            <a:xfrm>
              <a:off x="3093132" y="569"/>
              <a:ext cx="2043335" cy="20433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392371" y="299808"/>
              <a:ext cx="1444857" cy="1444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err="1" smtClean="0"/>
                <a:t>Prioritization</a:t>
              </a:r>
              <a:r>
                <a:rPr lang="es-ES" sz="1600" kern="1200" dirty="0" smtClean="0"/>
                <a:t> &amp; </a:t>
              </a:r>
              <a:r>
                <a:rPr lang="es-ES" sz="1600" kern="1200" dirty="0" err="1" smtClean="0"/>
                <a:t>planning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06976" y="2067003"/>
            <a:ext cx="1744096" cy="1744096"/>
            <a:chOff x="3093132" y="569"/>
            <a:chExt cx="2043335" cy="2043335"/>
          </a:xfrm>
        </p:grpSpPr>
        <p:sp>
          <p:nvSpPr>
            <p:cNvPr id="10" name="Oval 9"/>
            <p:cNvSpPr/>
            <p:nvPr/>
          </p:nvSpPr>
          <p:spPr>
            <a:xfrm>
              <a:off x="3093132" y="569"/>
              <a:ext cx="2043335" cy="20433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392371" y="299808"/>
              <a:ext cx="1444857" cy="1444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Capture</a:t>
              </a:r>
              <a:endParaRPr lang="en-US" sz="1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4612542">
            <a:off x="4492166" y="2936747"/>
            <a:ext cx="588228" cy="464602"/>
            <a:chOff x="1760914" y="1784841"/>
            <a:chExt cx="588228" cy="464602"/>
          </a:xfrm>
        </p:grpSpPr>
        <p:sp>
          <p:nvSpPr>
            <p:cNvPr id="13" name="Right Arrow 12"/>
            <p:cNvSpPr/>
            <p:nvPr/>
          </p:nvSpPr>
          <p:spPr>
            <a:xfrm rot="18000000">
              <a:off x="1822727" y="1723028"/>
              <a:ext cx="464602" cy="5882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 rot="18000000">
              <a:off x="1857572" y="1901028"/>
              <a:ext cx="325221" cy="352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 rot="4562902">
            <a:off x="2118748" y="2474449"/>
            <a:ext cx="588228" cy="464602"/>
            <a:chOff x="1760914" y="1784841"/>
            <a:chExt cx="588228" cy="464602"/>
          </a:xfrm>
        </p:grpSpPr>
        <p:sp>
          <p:nvSpPr>
            <p:cNvPr id="16" name="Right Arrow 15"/>
            <p:cNvSpPr/>
            <p:nvPr/>
          </p:nvSpPr>
          <p:spPr>
            <a:xfrm rot="18000000">
              <a:off x="1822727" y="1723028"/>
              <a:ext cx="464602" cy="5882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 rot="18000000">
              <a:off x="1857572" y="1901028"/>
              <a:ext cx="325221" cy="352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518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Publishing Procedure</a:t>
            </a:r>
            <a:endParaRPr lang="en-US" dirty="0"/>
          </a:p>
        </p:txBody>
      </p:sp>
      <p:pic>
        <p:nvPicPr>
          <p:cNvPr id="21" name="Picture 20" descr="Microsoft WordScreenSnapz0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9426" y="3265679"/>
            <a:ext cx="954532" cy="13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9426" y="4752639"/>
            <a:ext cx="954532" cy="134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7864" y="4752639"/>
            <a:ext cx="954199" cy="134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29" name="Picture 28" descr="BestPracticeGuideCo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327" y="1855910"/>
            <a:ext cx="2448225" cy="337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21669" y="2981858"/>
            <a:ext cx="2340649" cy="331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cover_small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3792530" y="1821738"/>
            <a:ext cx="2390751" cy="330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8161" y="3278705"/>
            <a:ext cx="933902" cy="13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7864" y="1844801"/>
            <a:ext cx="913290" cy="12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69426" y="1856676"/>
            <a:ext cx="890332" cy="125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1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780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3907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Data Standards</a:t>
            </a:r>
            <a:endParaRPr lang="en-US" dirty="0"/>
          </a:p>
        </p:txBody>
      </p:sp>
      <p:pic>
        <p:nvPicPr>
          <p:cNvPr id="3074" name="Picture 2" descr="http://www.tdwg.org/fileadmin/documentation/outreach/logo_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5" y="2378670"/>
            <a:ext cx="4211844" cy="22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53145" y="4618097"/>
            <a:ext cx="3930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www.tdwg.org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6696" y="1749421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ABCD</a:t>
            </a:r>
            <a:r>
              <a:rPr lang="en-US" b="1" dirty="0" smtClean="0"/>
              <a:t> </a:t>
            </a:r>
            <a:r>
              <a:rPr lang="en-US" dirty="0"/>
              <a:t>Access to Biological Collection </a:t>
            </a:r>
            <a:r>
              <a:rPr lang="en-US" dirty="0" smtClean="0"/>
              <a:t>Data</a:t>
            </a:r>
          </a:p>
          <a:p>
            <a:endParaRPr lang="es-E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DwC</a:t>
            </a:r>
            <a:r>
              <a:rPr lang="en-US" b="1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arwin Core</a:t>
            </a:r>
          </a:p>
          <a:p>
            <a:endParaRPr lang="es-ES" dirty="0"/>
          </a:p>
          <a:p>
            <a:r>
              <a:rPr lang="es-ES" b="1" dirty="0" err="1" smtClean="0">
                <a:solidFill>
                  <a:srgbClr val="C00000"/>
                </a:solidFill>
              </a:rPr>
              <a:t>DwC</a:t>
            </a:r>
            <a:r>
              <a:rPr lang="es-ES" b="1" dirty="0" smtClean="0">
                <a:solidFill>
                  <a:srgbClr val="C00000"/>
                </a:solidFill>
              </a:rPr>
              <a:t>-A </a:t>
            </a:r>
            <a:r>
              <a:rPr lang="es-ES" dirty="0" smtClean="0"/>
              <a:t>Darwin Core Archive</a:t>
            </a:r>
          </a:p>
          <a:p>
            <a:endParaRPr lang="es-ES" dirty="0"/>
          </a:p>
          <a:p>
            <a:r>
              <a:rPr lang="en-US" b="1" dirty="0" smtClean="0">
                <a:solidFill>
                  <a:srgbClr val="C00000"/>
                </a:solidFill>
              </a:rPr>
              <a:t>NCD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Natural Collection Descriptions</a:t>
            </a:r>
          </a:p>
          <a:p>
            <a:endParaRPr lang="es-ES" dirty="0"/>
          </a:p>
          <a:p>
            <a:r>
              <a:rPr lang="es-ES" b="1" dirty="0" smtClean="0">
                <a:solidFill>
                  <a:srgbClr val="C00000"/>
                </a:solidFill>
              </a:rPr>
              <a:t>AC</a:t>
            </a:r>
            <a:r>
              <a:rPr lang="es-ES" dirty="0" smtClean="0"/>
              <a:t> </a:t>
            </a:r>
            <a:r>
              <a:rPr lang="es-ES" dirty="0" err="1" smtClean="0"/>
              <a:t>Audubon</a:t>
            </a:r>
            <a:r>
              <a:rPr lang="es-ES" dirty="0" smtClean="0"/>
              <a:t> Core</a:t>
            </a:r>
          </a:p>
          <a:p>
            <a:endParaRPr lang="es-ES" sz="1200" dirty="0"/>
          </a:p>
          <a:p>
            <a:r>
              <a:rPr lang="es-ES" b="1" dirty="0" smtClean="0">
                <a:solidFill>
                  <a:srgbClr val="C00000"/>
                </a:solidFill>
              </a:rPr>
              <a:t>…</a:t>
            </a:r>
            <a:r>
              <a:rPr lang="es-ES" dirty="0" smtClean="0"/>
              <a:t>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Data Standards: </a:t>
            </a:r>
            <a:r>
              <a:rPr lang="en-US" dirty="0" err="1" smtClean="0"/>
              <a:t>DwC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87751" y="4677226"/>
            <a:ext cx="2637238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GB" sz="4000" dirty="0" err="1">
                <a:solidFill>
                  <a:srgbClr val="00B050"/>
                </a:solidFill>
              </a:rPr>
              <a:t>taxonRank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3364" y="1546676"/>
            <a:ext cx="4632977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higherClassification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94064" y="4132714"/>
            <a:ext cx="3863536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GB" sz="4000" dirty="0" err="1">
                <a:solidFill>
                  <a:srgbClr val="00B0F0"/>
                </a:solidFill>
              </a:rPr>
              <a:t>taxonConceptID</a:t>
            </a:r>
            <a:endParaRPr lang="en-GB" sz="40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21001" y="3572326"/>
            <a:ext cx="3549347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GB" sz="4000" dirty="0" err="1">
                <a:solidFill>
                  <a:srgbClr val="C00000"/>
                </a:solidFill>
              </a:rPr>
              <a:t>collectionCode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20964" y="3043690"/>
            <a:ext cx="3635910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GB" sz="4000" dirty="0" err="1">
                <a:solidFill>
                  <a:srgbClr val="7030A0"/>
                </a:solidFill>
              </a:rPr>
              <a:t>geodeticDatum</a:t>
            </a:r>
            <a:endParaRPr lang="en-GB" sz="40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87589" y="2513464"/>
            <a:ext cx="3491639" cy="70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</a:rPr>
              <a:t>specificEpithet</a:t>
            </a:r>
            <a:endParaRPr lang="en-GB" sz="4000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039" y="2029277"/>
            <a:ext cx="4405351" cy="707876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r>
              <a:rPr lang="en-GB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 pitchFamily="34" charset="-128"/>
              </a:rPr>
              <a:t>coordinatePosition</a:t>
            </a:r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3681" y="5470075"/>
            <a:ext cx="8049263" cy="9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Calibri" pitchFamily="34" charset="0"/>
              </a:rPr>
              <a:t>collectionCode</a:t>
            </a:r>
            <a:r>
              <a:rPr lang="en-GB" dirty="0">
                <a:latin typeface="Calibri" pitchFamily="34" charset="0"/>
              </a:rPr>
              <a:t>:  The name, acronym, </a:t>
            </a:r>
            <a:r>
              <a:rPr lang="en-GB" dirty="0" err="1">
                <a:latin typeface="Calibri" pitchFamily="34" charset="0"/>
              </a:rPr>
              <a:t>coden</a:t>
            </a:r>
            <a:r>
              <a:rPr lang="en-GB" dirty="0">
                <a:latin typeface="Calibri" pitchFamily="34" charset="0"/>
              </a:rPr>
              <a:t>, or </a:t>
            </a:r>
            <a:r>
              <a:rPr lang="en-GB" dirty="0" err="1">
                <a:latin typeface="Calibri" pitchFamily="34" charset="0"/>
              </a:rPr>
              <a:t>initialism</a:t>
            </a:r>
            <a:r>
              <a:rPr lang="en-GB" dirty="0">
                <a:latin typeface="Calibri" pitchFamily="34" charset="0"/>
              </a:rPr>
              <a:t> identifying the collection or data set from which the record was derived. Examples:  "Mammals", "Hildebrandt", "</a:t>
            </a:r>
            <a:r>
              <a:rPr lang="en-GB" dirty="0" err="1">
                <a:latin typeface="Calibri" pitchFamily="34" charset="0"/>
              </a:rPr>
              <a:t>eBird</a:t>
            </a:r>
            <a:r>
              <a:rPr lang="en-GB" dirty="0">
                <a:latin typeface="Calibri" pitchFamily="34" charset="0"/>
              </a:rPr>
              <a:t>". </a:t>
            </a:r>
          </a:p>
        </p:txBody>
      </p:sp>
      <p:sp>
        <p:nvSpPr>
          <p:cNvPr id="14" name="Arc 13"/>
          <p:cNvSpPr>
            <a:spLocks/>
          </p:cNvSpPr>
          <p:nvPr/>
        </p:nvSpPr>
        <p:spPr bwMode="auto">
          <a:xfrm rot="21247432" flipH="1">
            <a:off x="1044714" y="3978826"/>
            <a:ext cx="2322513" cy="2896567"/>
          </a:xfrm>
          <a:custGeom>
            <a:avLst/>
            <a:gdLst>
              <a:gd name="T0" fmla="*/ 1161258 w 2322513"/>
              <a:gd name="T1" fmla="*/ 0 h 3089275"/>
              <a:gd name="T2" fmla="*/ 1161257 w 2322513"/>
              <a:gd name="T3" fmla="*/ 1544638 h 3089275"/>
              <a:gd name="T4" fmla="*/ 2322513 w 2322513"/>
              <a:gd name="T5" fmla="*/ 1544638 h 3089275"/>
              <a:gd name="T6" fmla="*/ 11796480 60000 65536"/>
              <a:gd name="T7" fmla="*/ 11796480 60000 65536"/>
              <a:gd name="T8" fmla="*/ 5898240 60000 65536"/>
              <a:gd name="T9" fmla="*/ 1161258 w 2322513"/>
              <a:gd name="T10" fmla="*/ 0 h 3089275"/>
              <a:gd name="T11" fmla="*/ 2322513 w 2322513"/>
              <a:gd name="T12" fmla="*/ 1544638 h 3089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2513" h="3089275" stroke="0">
                <a:moveTo>
                  <a:pt x="1161258" y="0"/>
                </a:moveTo>
                <a:lnTo>
                  <a:pt x="1161257" y="0"/>
                </a:lnTo>
                <a:cubicBezTo>
                  <a:pt x="1802601" y="1"/>
                  <a:pt x="2322513" y="691559"/>
                  <a:pt x="2322513" y="1544638"/>
                </a:cubicBezTo>
                <a:cubicBezTo>
                  <a:pt x="2322513" y="1544638"/>
                  <a:pt x="2322512" y="1544639"/>
                  <a:pt x="2322512" y="1544640"/>
                </a:cubicBezTo>
                <a:lnTo>
                  <a:pt x="1161257" y="1544638"/>
                </a:lnTo>
                <a:close/>
              </a:path>
              <a:path w="2322513" h="3089275" fill="none">
                <a:moveTo>
                  <a:pt x="1161258" y="0"/>
                </a:moveTo>
                <a:lnTo>
                  <a:pt x="1161257" y="0"/>
                </a:lnTo>
                <a:cubicBezTo>
                  <a:pt x="1802601" y="1"/>
                  <a:pt x="2322513" y="691559"/>
                  <a:pt x="2322513" y="1544638"/>
                </a:cubicBezTo>
                <a:cubicBezTo>
                  <a:pt x="2322513" y="1544638"/>
                  <a:pt x="2322512" y="1544639"/>
                  <a:pt x="2322512" y="1544640"/>
                </a:cubicBezTo>
              </a:path>
            </a:pathLst>
          </a:cu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 anchor="ctr"/>
          <a:lstStyle/>
          <a:p>
            <a:endParaRPr lang="en-US"/>
          </a:p>
        </p:txBody>
      </p:sp>
      <p:pic>
        <p:nvPicPr>
          <p:cNvPr id="15" name="Picture 7" descr="DwC-wordle.PNG"/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" y="1498601"/>
            <a:ext cx="9002713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8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Data Standards: Simple </a:t>
            </a:r>
            <a:r>
              <a:rPr lang="en-US" dirty="0" err="1" smtClean="0"/>
              <a:t>DwC</a:t>
            </a:r>
            <a:endParaRPr lang="en-US" dirty="0"/>
          </a:p>
        </p:txBody>
      </p:sp>
      <p:pic>
        <p:nvPicPr>
          <p:cNvPr id="38" name="Picture 37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57" y="2214927"/>
            <a:ext cx="3368736" cy="336873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340431" y="31388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Flat table</a:t>
            </a:r>
          </a:p>
          <a:p>
            <a:endParaRPr lang="en-US" dirty="0" smtClean="0"/>
          </a:p>
          <a:p>
            <a:r>
              <a:rPr lang="en-US" dirty="0" smtClean="0"/>
              <a:t>Few restrictions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9125" y="6279212"/>
            <a:ext cx="8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GB" sz="1800" dirty="0">
                <a:latin typeface="Calibri" pitchFamily="34" charset="0"/>
              </a:rPr>
              <a:t>http://rs.tdwg.org/dwc/terms/simple/index.htm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80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49549" y="4760466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Ext 2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Data Standards: </a:t>
            </a:r>
            <a:r>
              <a:rPr lang="en-US" dirty="0" err="1" smtClean="0"/>
              <a:t>DwC</a:t>
            </a:r>
            <a:r>
              <a:rPr lang="en-US" dirty="0" smtClean="0"/>
              <a:t>-A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46559" y="3785106"/>
            <a:ext cx="1129408" cy="7399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905425" y="3668010"/>
            <a:ext cx="1634081" cy="5856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07461" y="4027423"/>
            <a:ext cx="0" cy="14717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59125" y="2324245"/>
            <a:ext cx="809034" cy="111755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657637" y="2324245"/>
            <a:ext cx="818330" cy="9918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 bwMode="auto">
          <a:xfrm rot="2055609">
            <a:off x="734212" y="1726720"/>
            <a:ext cx="4245637" cy="3723488"/>
          </a:xfrm>
          <a:prstGeom prst="star5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147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600" dirty="0" smtClean="0">
              <a:ea typeface="SimSun" charset="-122"/>
            </a:endParaRPr>
          </a:p>
        </p:txBody>
      </p:sp>
      <p:pic>
        <p:nvPicPr>
          <p:cNvPr id="13" name="Picture 12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79" y="1527850"/>
            <a:ext cx="975360" cy="975360"/>
          </a:xfrm>
          <a:prstGeom prst="rect">
            <a:avLst/>
          </a:prstGeom>
        </p:spPr>
      </p:pic>
      <p:pic>
        <p:nvPicPr>
          <p:cNvPr id="14" name="Picture 13" descr="text_xm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52" y="2015530"/>
            <a:ext cx="1300593" cy="1300593"/>
          </a:xfrm>
          <a:prstGeom prst="rect">
            <a:avLst/>
          </a:prstGeom>
        </p:spPr>
      </p:pic>
      <p:pic>
        <p:nvPicPr>
          <p:cNvPr id="15" name="Picture 14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3" y="5262256"/>
            <a:ext cx="975360" cy="975360"/>
          </a:xfrm>
          <a:prstGeom prst="rect">
            <a:avLst/>
          </a:prstGeom>
        </p:spPr>
      </p:pic>
      <p:pic>
        <p:nvPicPr>
          <p:cNvPr id="16" name="Picture 15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663" y="1527850"/>
            <a:ext cx="975360" cy="975360"/>
          </a:xfrm>
          <a:prstGeom prst="rect">
            <a:avLst/>
          </a:prstGeom>
        </p:spPr>
      </p:pic>
      <p:pic>
        <p:nvPicPr>
          <p:cNvPr id="17" name="Picture 16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3" y="3181806"/>
            <a:ext cx="975360" cy="9753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20523" y="4253630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Core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19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575" y="3785106"/>
            <a:ext cx="975360" cy="9753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94980" y="2493033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Ext 1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1239" y="6190116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Ext 3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4" descr="text_xm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52" y="4066763"/>
            <a:ext cx="1300593" cy="13005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58302" y="324380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meta.xml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6527" y="530607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EML.xml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" name="Picture 28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77" y="4135282"/>
            <a:ext cx="975360" cy="9753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256938" y="3113465"/>
            <a:ext cx="784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kern="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GB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402" y="1436913"/>
            <a:ext cx="7577638" cy="514201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z_file_z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735" y="1047187"/>
            <a:ext cx="975360" cy="9753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153283" y="2130718"/>
            <a:ext cx="1776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DwC Archive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2251" y="5110642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Ext 4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48853" y="2482250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Ext 5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02049" y="4760466"/>
            <a:ext cx="981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Media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Data Standards: </a:t>
            </a:r>
            <a:r>
              <a:rPr lang="en-US" dirty="0" err="1" smtClean="0"/>
              <a:t>DwC</a:t>
            </a:r>
            <a:r>
              <a:rPr lang="en-US" dirty="0" smtClean="0"/>
              <a:t>-A Ex1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46559" y="3785106"/>
            <a:ext cx="1129408" cy="7399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905425" y="3668010"/>
            <a:ext cx="1634081" cy="5856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07461" y="4027423"/>
            <a:ext cx="0" cy="14717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2"/>
          </p:cNvCxnSpPr>
          <p:nvPr/>
        </p:nvCxnSpPr>
        <p:spPr>
          <a:xfrm>
            <a:off x="2689703" y="2566691"/>
            <a:ext cx="169422" cy="8751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_x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2" y="2015530"/>
            <a:ext cx="1300593" cy="1300593"/>
          </a:xfrm>
          <a:prstGeom prst="rect">
            <a:avLst/>
          </a:prstGeom>
        </p:spPr>
      </p:pic>
      <p:pic>
        <p:nvPicPr>
          <p:cNvPr id="15" name="Picture 14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23" y="5262256"/>
            <a:ext cx="975360" cy="975360"/>
          </a:xfrm>
          <a:prstGeom prst="rect">
            <a:avLst/>
          </a:prstGeom>
        </p:spPr>
      </p:pic>
      <p:pic>
        <p:nvPicPr>
          <p:cNvPr id="16" name="Picture 15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23" y="1591331"/>
            <a:ext cx="975360" cy="975360"/>
          </a:xfrm>
          <a:prstGeom prst="rect">
            <a:avLst/>
          </a:prstGeom>
        </p:spPr>
      </p:pic>
      <p:pic>
        <p:nvPicPr>
          <p:cNvPr id="17" name="Picture 16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23" y="3181806"/>
            <a:ext cx="975360" cy="9753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60523" y="4253630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Occurrence Core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19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75" y="3785106"/>
            <a:ext cx="975360" cy="9753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71823" y="2639139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Geographical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3739" y="6190116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Determination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4" descr="text_x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2" y="4066763"/>
            <a:ext cx="1300593" cy="13005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58302" y="324380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meta.xml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6527" y="530607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EML.xml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" name="Picture 28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77" y="4135282"/>
            <a:ext cx="975360" cy="9753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256938" y="3113465"/>
            <a:ext cx="784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kern="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GB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402" y="1436913"/>
            <a:ext cx="7577638" cy="514201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z_file_z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735" y="1047187"/>
            <a:ext cx="975360" cy="9753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153283" y="2130718"/>
            <a:ext cx="17769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DwC Archive</a:t>
            </a:r>
          </a:p>
          <a:p>
            <a:pPr algn="ctr"/>
            <a:r>
              <a:rPr lang="en-GB" b="1" kern="0" dirty="0" smtClean="0">
                <a:solidFill>
                  <a:srgbClr val="C00000"/>
                </a:solidFill>
              </a:rPr>
              <a:t>Occurrences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9751" y="5110642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err="1" smtClean="0">
                <a:solidFill>
                  <a:schemeClr val="accent2">
                    <a:lumMod val="75000"/>
                  </a:schemeClr>
                </a:solidFill>
              </a:rPr>
              <a:t>Germoplasm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064549" y="4760466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Literature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Data Standards: </a:t>
            </a:r>
            <a:r>
              <a:rPr lang="en-US" dirty="0" err="1" smtClean="0"/>
              <a:t>DwC</a:t>
            </a:r>
            <a:r>
              <a:rPr lang="en-US" dirty="0" smtClean="0"/>
              <a:t>-A Ex2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46559" y="3785106"/>
            <a:ext cx="1129408" cy="7399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905425" y="3668010"/>
            <a:ext cx="1634081" cy="58562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07461" y="4027423"/>
            <a:ext cx="0" cy="14717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1"/>
          </p:cNvCxnSpPr>
          <p:nvPr/>
        </p:nvCxnSpPr>
        <p:spPr>
          <a:xfrm flipH="1">
            <a:off x="2859125" y="2407405"/>
            <a:ext cx="974163" cy="103439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_x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2" y="2015530"/>
            <a:ext cx="1300593" cy="1300593"/>
          </a:xfrm>
          <a:prstGeom prst="rect">
            <a:avLst/>
          </a:prstGeom>
        </p:spPr>
      </p:pic>
      <p:pic>
        <p:nvPicPr>
          <p:cNvPr id="15" name="Picture 14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23" y="5262256"/>
            <a:ext cx="975360" cy="975360"/>
          </a:xfrm>
          <a:prstGeom prst="rect">
            <a:avLst/>
          </a:prstGeom>
        </p:spPr>
      </p:pic>
      <p:pic>
        <p:nvPicPr>
          <p:cNvPr id="16" name="Picture 15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288" y="1919725"/>
            <a:ext cx="975360" cy="975360"/>
          </a:xfrm>
          <a:prstGeom prst="rect">
            <a:avLst/>
          </a:prstGeom>
        </p:spPr>
      </p:pic>
      <p:pic>
        <p:nvPicPr>
          <p:cNvPr id="17" name="Picture 16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23" y="3181806"/>
            <a:ext cx="975360" cy="9753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16773" y="4253630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Taxon Core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19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75" y="3785106"/>
            <a:ext cx="975360" cy="9753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47480" y="2884908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Description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2489" y="6190116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Occurrences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4" descr="text_xm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2" y="4066763"/>
            <a:ext cx="1300593" cy="13005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58302" y="324380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meta.xml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6527" y="530607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EML.xml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" name="Picture 28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77" y="4135282"/>
            <a:ext cx="975360" cy="9753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256938" y="3113465"/>
            <a:ext cx="784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kern="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GB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402" y="1436913"/>
            <a:ext cx="7577638" cy="514201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z_file_z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735" y="1047187"/>
            <a:ext cx="975360" cy="9753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153283" y="2130718"/>
            <a:ext cx="17769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DwC Archive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Checklist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1626" y="5110642"/>
            <a:ext cx="16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Vernacular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>
            <a:endCxn id="33" idx="3"/>
          </p:cNvCxnSpPr>
          <p:nvPr/>
        </p:nvCxnSpPr>
        <p:spPr>
          <a:xfrm flipH="1" flipV="1">
            <a:off x="1723203" y="2713082"/>
            <a:ext cx="752764" cy="6030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43" y="2225402"/>
            <a:ext cx="975360" cy="97536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02603" y="321096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Distribution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2" name="Straight Connector 41"/>
          <p:cNvCxnSpPr>
            <a:stCxn id="17" idx="0"/>
            <a:endCxn id="43" idx="2"/>
          </p:cNvCxnSpPr>
          <p:nvPr/>
        </p:nvCxnSpPr>
        <p:spPr>
          <a:xfrm flipH="1" flipV="1">
            <a:off x="2556124" y="2493033"/>
            <a:ext cx="133579" cy="6887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spreadshe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444" y="1517673"/>
            <a:ext cx="975360" cy="97536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115079" y="2503240"/>
            <a:ext cx="910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Types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What is biodiversity </a:t>
            </a:r>
            <a:r>
              <a:rPr lang="en-US" b="1" dirty="0">
                <a:latin typeface="+mj-lt"/>
              </a:rPr>
              <a:t>data</a:t>
            </a:r>
            <a:r>
              <a:rPr lang="en-US" b="1" dirty="0" smtClean="0"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32319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Data Standards: </a:t>
            </a:r>
            <a:r>
              <a:rPr lang="en-US" dirty="0" err="1" smtClean="0"/>
              <a:t>DwC</a:t>
            </a:r>
            <a:r>
              <a:rPr lang="en-US" dirty="0" smtClean="0"/>
              <a:t>-A Ex3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07461" y="4027423"/>
            <a:ext cx="0" cy="14717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859125" y="2324245"/>
            <a:ext cx="809034" cy="111755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657637" y="2324245"/>
            <a:ext cx="818330" cy="9918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79" y="1527850"/>
            <a:ext cx="975360" cy="975360"/>
          </a:xfrm>
          <a:prstGeom prst="rect">
            <a:avLst/>
          </a:prstGeom>
        </p:spPr>
      </p:pic>
      <p:pic>
        <p:nvPicPr>
          <p:cNvPr id="14" name="Picture 13" descr="text_xm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52" y="2015530"/>
            <a:ext cx="1300593" cy="1300593"/>
          </a:xfrm>
          <a:prstGeom prst="rect">
            <a:avLst/>
          </a:prstGeom>
        </p:spPr>
      </p:pic>
      <p:pic>
        <p:nvPicPr>
          <p:cNvPr id="15" name="Picture 14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3" y="5262256"/>
            <a:ext cx="975360" cy="975360"/>
          </a:xfrm>
          <a:prstGeom prst="rect">
            <a:avLst/>
          </a:prstGeom>
        </p:spPr>
      </p:pic>
      <p:pic>
        <p:nvPicPr>
          <p:cNvPr id="16" name="Picture 15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663" y="1527850"/>
            <a:ext cx="975360" cy="975360"/>
          </a:xfrm>
          <a:prstGeom prst="rect">
            <a:avLst/>
          </a:prstGeom>
        </p:spPr>
      </p:pic>
      <p:pic>
        <p:nvPicPr>
          <p:cNvPr id="17" name="Picture 16" descr="spreadsh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023" y="3181806"/>
            <a:ext cx="975360" cy="9753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57398" y="4253630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Event Core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5605" y="2493033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Occurrences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18739" y="6190116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Measurement/Fact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4" descr="text_xm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52" y="4066763"/>
            <a:ext cx="1300593" cy="13005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58302" y="324380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meta.xml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6527" y="5306078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EML.xml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56938" y="3113465"/>
            <a:ext cx="784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kern="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en-GB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402" y="1436913"/>
            <a:ext cx="7577638" cy="5142016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z_file_zi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735" y="1047187"/>
            <a:ext cx="975360" cy="97536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153283" y="2130718"/>
            <a:ext cx="17769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kern="0" dirty="0" smtClean="0">
                <a:solidFill>
                  <a:schemeClr val="accent2">
                    <a:lumMod val="75000"/>
                  </a:schemeClr>
                </a:solidFill>
              </a:rPr>
              <a:t>DwC Archive</a:t>
            </a:r>
          </a:p>
          <a:p>
            <a:pPr algn="ctr"/>
            <a:r>
              <a:rPr lang="en-GB" b="1" kern="0" dirty="0" smtClean="0">
                <a:solidFill>
                  <a:srgbClr val="C00000"/>
                </a:solidFill>
              </a:rPr>
              <a:t>Samples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0103" y="2482250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 err="1" smtClean="0">
                <a:solidFill>
                  <a:schemeClr val="accent2">
                    <a:lumMod val="75000"/>
                  </a:schemeClr>
                </a:solidFill>
              </a:rPr>
              <a:t>Relevé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1291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The technical </a:t>
            </a:r>
            <a:r>
              <a:rPr lang="en-US" b="1" dirty="0">
                <a:latin typeface="+mj-lt"/>
              </a:rPr>
              <a:t>i</a:t>
            </a:r>
            <a:r>
              <a:rPr lang="en-US" b="1" dirty="0" smtClean="0"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1291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technical infrastructure: Summary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90026" y="1544637"/>
            <a:ext cx="4395781" cy="5057364"/>
            <a:chOff x="2290026" y="1544637"/>
            <a:chExt cx="4395781" cy="50573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026" y="1544637"/>
              <a:ext cx="4395781" cy="505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086" y="5824563"/>
              <a:ext cx="1196441" cy="701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55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technical infrastructure: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7997" y="5585115"/>
            <a:ext cx="6482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Official</a:t>
            </a:r>
            <a:r>
              <a:rPr lang="es-ES" dirty="0" smtClean="0"/>
              <a:t> </a:t>
            </a:r>
            <a:r>
              <a:rPr lang="es-ES" dirty="0" err="1" smtClean="0"/>
              <a:t>launch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new GBIF.org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vimeo.com/77782067 - </a:t>
            </a:r>
            <a:r>
              <a:rPr lang="en-US" dirty="0" smtClean="0"/>
              <a:t>from 24:15 to 27:00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63" y="1746517"/>
            <a:ext cx="6417424" cy="363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The technical </a:t>
            </a:r>
            <a:r>
              <a:rPr lang="en-US" b="1" dirty="0">
                <a:latin typeface="+mj-lt"/>
              </a:rPr>
              <a:t>i</a:t>
            </a:r>
            <a:r>
              <a:rPr lang="en-US" b="1" dirty="0" smtClean="0"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30585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Data publishing </a:t>
            </a:r>
            <a:r>
              <a:rPr lang="en-US" b="1" dirty="0">
                <a:latin typeface="+mj-lt"/>
              </a:rPr>
              <a:t>s</a:t>
            </a:r>
            <a:r>
              <a:rPr lang="en-US" b="1" dirty="0" smtClean="0"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30585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34" y="1395305"/>
            <a:ext cx="6739246" cy="51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63" y="2046481"/>
            <a:ext cx="989359" cy="63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85" y="5160296"/>
            <a:ext cx="390858" cy="36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publishing software: some options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74" y="4228620"/>
            <a:ext cx="2125684" cy="136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publishing software: spreadsheets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4013" y="5011391"/>
            <a:ext cx="5380037" cy="128583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ea typeface="ＭＳ Ｐゴシック" pitchFamily="34" charset="-128"/>
              </a:rPr>
              <a:t>Metadata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ea typeface="ＭＳ Ｐゴシック" pitchFamily="34" charset="-128"/>
              </a:rPr>
              <a:t>Primary Biodiversity data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ea typeface="ＭＳ Ｐゴシック" pitchFamily="34" charset="-128"/>
              </a:rPr>
              <a:t>Species Checklists</a:t>
            </a:r>
          </a:p>
        </p:txBody>
      </p:sp>
      <p:pic>
        <p:nvPicPr>
          <p:cNvPr id="10" name="Content Placeholder 4" descr="Spreadsheet Proceesing Graph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019" y="2029943"/>
            <a:ext cx="35925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11" name="Content Placeholder 4" descr="Spreadsheet Proceesing Graph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50772" y="2485275"/>
            <a:ext cx="3891004" cy="268370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>
              <a:srgbClr val="000000">
                <a:alpha val="43000"/>
              </a:srgbClr>
            </a:outerShdw>
          </a:effectLst>
          <a:scene3d>
            <a:camera prst="orthographicFront">
              <a:rot lat="0" lon="1500003" rev="20699993"/>
            </a:camera>
            <a:lightRig rig="threePt" dir="t"/>
          </a:scene3d>
          <a:extLs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19940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Data publishing </a:t>
            </a:r>
            <a:r>
              <a:rPr lang="en-US" b="1" dirty="0">
                <a:latin typeface="+mj-lt"/>
              </a:rPr>
              <a:t>s</a:t>
            </a:r>
            <a:r>
              <a:rPr lang="en-US" b="1" dirty="0" smtClean="0"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42248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biodiversity data?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3149" y="2071756"/>
            <a:ext cx="7469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Digital </a:t>
            </a:r>
            <a:r>
              <a:rPr lang="en-US" sz="2800" dirty="0"/>
              <a:t>text </a:t>
            </a:r>
            <a:r>
              <a:rPr lang="en-US" sz="2800" dirty="0" smtClean="0"/>
              <a:t>or multimedia </a:t>
            </a:r>
            <a:r>
              <a:rPr lang="en-US" sz="2800" dirty="0"/>
              <a:t>data record detailing facts about the instance </a:t>
            </a:r>
            <a:r>
              <a:rPr lang="en-US" sz="2800" dirty="0" smtClean="0"/>
              <a:t>of occurrence </a:t>
            </a:r>
            <a:r>
              <a:rPr lang="en-US" sz="2800" dirty="0"/>
              <a:t>of an organism, i.e. on the </a:t>
            </a:r>
            <a:r>
              <a:rPr lang="en-US" sz="2800" b="1" dirty="0"/>
              <a:t>what</a:t>
            </a:r>
            <a:r>
              <a:rPr lang="en-US" sz="2800" dirty="0"/>
              <a:t>, </a:t>
            </a:r>
            <a:r>
              <a:rPr lang="en-US" sz="2800" b="1" dirty="0"/>
              <a:t>where</a:t>
            </a:r>
            <a:r>
              <a:rPr lang="en-US" sz="2800" dirty="0"/>
              <a:t>, </a:t>
            </a:r>
            <a:r>
              <a:rPr lang="en-US" sz="2800" b="1" dirty="0" smtClean="0"/>
              <a:t>when</a:t>
            </a:r>
            <a:r>
              <a:rPr lang="en-US" sz="2800" dirty="0" smtClean="0"/>
              <a:t>, </a:t>
            </a:r>
            <a:r>
              <a:rPr lang="en-US" sz="2800" b="1" dirty="0" smtClean="0"/>
              <a:t>how </a:t>
            </a:r>
            <a:r>
              <a:rPr lang="en-US" sz="2800" dirty="0"/>
              <a:t>and by </a:t>
            </a:r>
            <a:r>
              <a:rPr lang="en-US" sz="2800" b="1" dirty="0"/>
              <a:t>whom </a:t>
            </a:r>
            <a:r>
              <a:rPr lang="en-US" sz="2800" dirty="0"/>
              <a:t>of the occurrence and the </a:t>
            </a:r>
            <a:r>
              <a:rPr lang="en-US" sz="2800" dirty="0" smtClean="0"/>
              <a:t>recording.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08" y="3926555"/>
            <a:ext cx="3625684" cy="24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What is biodiversity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data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42248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GBIF Integrated Publishing Toolkit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490" y="1942935"/>
            <a:ext cx="5497512" cy="389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4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GBIF Integrated Publishing Toolkit: Vision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7825" y="1705651"/>
            <a:ext cx="4147457" cy="2272578"/>
            <a:chOff x="457200" y="1539401"/>
            <a:chExt cx="4147457" cy="2272578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57200" y="1539401"/>
              <a:ext cx="4147457" cy="2272578"/>
            </a:xfrm>
            <a:prstGeom prst="rect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50800" tIns="50800" rIns="166398" bIns="5080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5pPr>
              <a:lvl6pPr marL="2286000" algn="l" defTabSz="914400" rtl="0" eaLnBrk="1" latinLnBrk="0" hangingPunct="1"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6pPr>
              <a:lvl7pPr marL="2743200" algn="l" defTabSz="914400" rtl="0" eaLnBrk="1" latinLnBrk="0" hangingPunct="1"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7pPr>
              <a:lvl8pPr marL="3200400" algn="l" defTabSz="914400" rtl="0" eaLnBrk="1" latinLnBrk="0" hangingPunct="1"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8pPr>
              <a:lvl9pPr marL="3657600" algn="l" defTabSz="914400" rtl="0" eaLnBrk="1" latinLnBrk="0" hangingPunct="1">
                <a:defRPr sz="3400" kern="12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cs typeface="+mn-cs"/>
                  <a:sym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sym typeface="Calibri" pitchFamily="34" charset="0"/>
                </a:rPr>
                <a:t>   A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sym typeface="Calibri" pitchFamily="34" charset="0"/>
                </a:rPr>
                <a:t>single platform allowing the sharing of</a:t>
              </a:r>
            </a:p>
            <a:p>
              <a:pPr marL="914400" marR="0" lvl="2" indent="0" algn="l" defTabSz="914400" rtl="0" eaLnBrk="1" fontAlgn="base" latinLnBrk="0" hangingPunct="1">
                <a:lnSpc>
                  <a:spcPct val="15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 typeface="Lucida Grande" charset="0"/>
                <a:buChar char="‣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sym typeface="Calibri" pitchFamily="34" charset="0"/>
                </a:rPr>
                <a:t>Primary biodiversity data</a:t>
              </a:r>
            </a:p>
            <a:p>
              <a:pPr marL="914400" marR="0" lvl="2" indent="0" algn="l" defTabSz="914400" rtl="0" eaLnBrk="1" fontAlgn="base" latinLnBrk="0" hangingPunct="1">
                <a:lnSpc>
                  <a:spcPct val="15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 typeface="Lucida Grande" charset="0"/>
                <a:buChar char="‣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sym typeface="Calibri" pitchFamily="34" charset="0"/>
                </a:rPr>
                <a:t>Species name information</a:t>
              </a:r>
            </a:p>
            <a:p>
              <a:pPr marL="914400" marR="0" lvl="2" indent="0" algn="l" defTabSz="914400" rtl="0" eaLnBrk="1" fontAlgn="base" latinLnBrk="0" hangingPunct="1">
                <a:lnSpc>
                  <a:spcPct val="150000"/>
                </a:lnSpc>
                <a:spcBef>
                  <a:spcPts val="1100"/>
                </a:spcBef>
                <a:spcAft>
                  <a:spcPct val="0"/>
                </a:spcAft>
                <a:buClrTx/>
                <a:buSzPct val="100000"/>
                <a:buFont typeface="Lucida Grande" charset="0"/>
                <a:buChar char="‣"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ヒラギノ角ゴ ProN W3" charset="-128"/>
                  <a:sym typeface="Calibri" pitchFamily="34" charset="0"/>
                </a:rPr>
                <a:t>Dataset descriptions (metadata)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3" charset="-128"/>
                <a:sym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ClrTx/>
                <a:buSzPct val="100000"/>
                <a:buFont typeface="Lucida Grande" charset="0"/>
                <a:buChar char="‣"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N W3" charset="-128"/>
                <a:sym typeface="Calibri" pitchFamily="34" charset="0"/>
              </a:endParaRPr>
            </a:p>
          </p:txBody>
        </p:sp>
        <p:pic>
          <p:nvPicPr>
            <p:cNvPr id="9" name="Picture 3" descr="Specime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094"/>
            <a:stretch/>
          </p:blipFill>
          <p:spPr bwMode="auto">
            <a:xfrm>
              <a:off x="764606" y="2104711"/>
              <a:ext cx="576263" cy="36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tax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2" y="2558864"/>
              <a:ext cx="4365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metadat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603" y="3044249"/>
              <a:ext cx="527050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702404" y="1673766"/>
            <a:ext cx="4144714" cy="2304463"/>
            <a:chOff x="4726154" y="1590641"/>
            <a:chExt cx="4144714" cy="2304463"/>
          </a:xfrm>
        </p:grpSpPr>
        <p:sp>
          <p:nvSpPr>
            <p:cNvPr id="16" name="Rectangle 5"/>
            <p:cNvSpPr txBox="1">
              <a:spLocks noChangeArrowheads="1"/>
            </p:cNvSpPr>
            <p:nvPr/>
          </p:nvSpPr>
          <p:spPr bwMode="auto">
            <a:xfrm>
              <a:off x="4726154" y="1590641"/>
              <a:ext cx="4144714" cy="2304463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50800" tIns="50800" rIns="166398" bIns="50800"/>
            <a:lstStyle>
              <a:lvl1pPr marL="382588" indent="-3429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2pPr>
              <a:lvl3pPr marL="1296988" indent="-3429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3pPr>
              <a:lvl4pPr marL="1754188" indent="-3429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100"/>
                </a:spcBef>
                <a:buSzPct val="100000"/>
                <a:buFont typeface="Lucida Grande" charset="0"/>
                <a:buChar char="‣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The ability to register with GBIF</a:t>
              </a:r>
            </a:p>
            <a:p>
              <a:pPr lvl="2" eaLnBrk="1" hangingPunct="1">
                <a:spcBef>
                  <a:spcPts val="0"/>
                </a:spcBef>
                <a:buSzPct val="100000"/>
                <a:buFont typeface="Lucida Grande" charset="0"/>
                <a:buChar char="‣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Technical contact information</a:t>
              </a:r>
            </a:p>
            <a:p>
              <a:pPr marL="1411288" lvl="3" indent="0" eaLnBrk="1" hangingPunct="1">
                <a:spcBef>
                  <a:spcPts val="0"/>
                </a:spcBef>
                <a:buSzPct val="100000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E.g. Internet </a:t>
              </a:r>
              <a:r>
                <a:rPr lang="en-US" altLang="en-US" sz="1600" dirty="0" smtClean="0">
                  <a:latin typeface="Calibri" pitchFamily="34" charset="0"/>
                  <a:cs typeface="+mn-cs"/>
                  <a:sym typeface="Calibri" pitchFamily="34" charset="0"/>
                </a:rPr>
                <a:t>URLs</a:t>
              </a:r>
            </a:p>
            <a:p>
              <a:pPr lvl="3" eaLnBrk="1" hangingPunct="1">
                <a:spcBef>
                  <a:spcPts val="0"/>
                </a:spcBef>
                <a:buSzPct val="100000"/>
                <a:buFont typeface="Lucida Grande" charset="0"/>
                <a:buChar char="‣"/>
              </a:pPr>
              <a:endParaRPr lang="en-US" altLang="en-US" sz="1050" dirty="0">
                <a:latin typeface="Calibri" pitchFamily="34" charset="0"/>
                <a:cs typeface="+mn-cs"/>
                <a:sym typeface="Calibri" pitchFamily="34" charset="0"/>
              </a:endParaRPr>
            </a:p>
            <a:p>
              <a:pPr lvl="2" eaLnBrk="1" hangingPunct="1">
                <a:spcBef>
                  <a:spcPts val="0"/>
                </a:spcBef>
                <a:buSzPct val="100000"/>
                <a:buFont typeface="Lucida Grande" charset="0"/>
                <a:buChar char="‣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Physical contact information</a:t>
              </a:r>
            </a:p>
            <a:p>
              <a:pPr marL="1411288" lvl="3" indent="0" eaLnBrk="1" hangingPunct="1">
                <a:spcBef>
                  <a:spcPts val="0"/>
                </a:spcBef>
                <a:buSzPct val="100000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E.g. telephone </a:t>
              </a:r>
              <a:r>
                <a:rPr lang="en-US" altLang="en-US" sz="1600" dirty="0" smtClean="0">
                  <a:latin typeface="Calibri" pitchFamily="34" charset="0"/>
                  <a:cs typeface="+mn-cs"/>
                  <a:sym typeface="Calibri" pitchFamily="34" charset="0"/>
                </a:rPr>
                <a:t>details</a:t>
              </a:r>
            </a:p>
            <a:p>
              <a:pPr lvl="3" eaLnBrk="1" hangingPunct="1">
                <a:spcBef>
                  <a:spcPts val="0"/>
                </a:spcBef>
                <a:buSzPct val="100000"/>
                <a:buFont typeface="Lucida Grande" charset="0"/>
                <a:buChar char="‣"/>
              </a:pPr>
              <a:endParaRPr lang="en-US" altLang="en-US" sz="1000" dirty="0">
                <a:latin typeface="Calibri" pitchFamily="34" charset="0"/>
                <a:cs typeface="+mn-cs"/>
                <a:sym typeface="Calibri" pitchFamily="34" charset="0"/>
              </a:endParaRPr>
            </a:p>
            <a:p>
              <a:pPr lvl="2" eaLnBrk="1" hangingPunct="1">
                <a:spcBef>
                  <a:spcPts val="0"/>
                </a:spcBef>
                <a:buSzPct val="100000"/>
                <a:buFont typeface="Lucida Grande" charset="0"/>
                <a:buChar char="‣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Institutional affiliations</a:t>
              </a:r>
            </a:p>
            <a:p>
              <a:pPr marL="1411288" lvl="3" indent="0" eaLnBrk="1" hangingPunct="1">
                <a:spcBef>
                  <a:spcPts val="0"/>
                </a:spcBef>
                <a:buSzPct val="100000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Accurate attribution</a:t>
              </a:r>
            </a:p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SzPct val="100000"/>
              </a:pPr>
              <a:endParaRPr lang="en-US" altLang="en-US" sz="3800" dirty="0">
                <a:solidFill>
                  <a:schemeClr val="tx1"/>
                </a:solidFill>
                <a:latin typeface="Calibri" pitchFamily="34" charset="0"/>
                <a:sym typeface="Calibri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SzPct val="100000"/>
                <a:buFont typeface="Lucida Grande" charset="0"/>
                <a:buChar char="‣"/>
              </a:pPr>
              <a:endParaRPr lang="en-US" altLang="en-US" sz="3800" dirty="0">
                <a:solidFill>
                  <a:schemeClr val="tx1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572" y="1991810"/>
              <a:ext cx="540657" cy="54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081" y="2624440"/>
              <a:ext cx="454023" cy="45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8572" y="3228267"/>
              <a:ext cx="505032" cy="50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2" descr="https://cdn1.iconfinder.com/data/icons/database/PNG/512/Database_1.png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91891" y="4132611"/>
            <a:ext cx="4153392" cy="2125683"/>
            <a:chOff x="415641" y="4049486"/>
            <a:chExt cx="4153392" cy="2125683"/>
          </a:xfrm>
        </p:grpSpPr>
        <p:sp>
          <p:nvSpPr>
            <p:cNvPr id="20" name="Rectangle 5"/>
            <p:cNvSpPr txBox="1">
              <a:spLocks noChangeArrowheads="1"/>
            </p:cNvSpPr>
            <p:nvPr/>
          </p:nvSpPr>
          <p:spPr bwMode="auto">
            <a:xfrm>
              <a:off x="415641" y="4049486"/>
              <a:ext cx="4153392" cy="212568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50800" tIns="50800" rIns="166398" bIns="50800"/>
            <a:lstStyle>
              <a:lvl1pPr marL="382588" indent="-3429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1pPr>
              <a:lvl2pPr marL="839788" indent="-3429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9pPr>
            </a:lstStyle>
            <a:p>
              <a:pPr marL="39688" indent="0" eaLnBrk="1" hangingPunct="1">
                <a:lnSpc>
                  <a:spcPct val="150000"/>
                </a:lnSpc>
                <a:spcBef>
                  <a:spcPts val="1100"/>
                </a:spcBef>
                <a:buSzPct val="100000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Connect </a:t>
              </a:r>
              <a:endParaRPr lang="en-US" altLang="en-US" sz="1600" dirty="0" smtClean="0">
                <a:latin typeface="Calibri" pitchFamily="34" charset="0"/>
                <a:cs typeface="+mn-cs"/>
                <a:sym typeface="Calibri" pitchFamily="34" charset="0"/>
              </a:endParaRPr>
            </a:p>
            <a:p>
              <a:pPr lvl="2" eaLnBrk="1" hangingPunct="1">
                <a:spcBef>
                  <a:spcPts val="0"/>
                </a:spcBef>
                <a:spcAft>
                  <a:spcPts val="600"/>
                </a:spcAft>
                <a:buSzPct val="100000"/>
                <a:buFont typeface="Lucida Grande" charset="0"/>
                <a:buChar char="‣"/>
              </a:pPr>
              <a:r>
                <a:rPr lang="en-US" altLang="en-US" sz="1600" dirty="0" smtClean="0">
                  <a:latin typeface="Calibri" pitchFamily="34" charset="0"/>
                  <a:cs typeface="+mn-cs"/>
                  <a:sym typeface="Calibri" pitchFamily="34" charset="0"/>
                </a:rPr>
                <a:t>Databases</a:t>
              </a:r>
            </a:p>
            <a:p>
              <a:pPr lvl="2" eaLnBrk="1" hangingPunct="1">
                <a:spcBef>
                  <a:spcPts val="0"/>
                </a:spcBef>
                <a:spcAft>
                  <a:spcPts val="600"/>
                </a:spcAft>
                <a:buSzPct val="100000"/>
                <a:buFont typeface="Lucida Grande" charset="0"/>
                <a:buChar char="‣"/>
              </a:pPr>
              <a:endParaRPr lang="en-US" altLang="en-US" sz="1400" dirty="0">
                <a:latin typeface="Calibri" pitchFamily="34" charset="0"/>
                <a:cs typeface="+mn-cs"/>
                <a:sym typeface="Calibri" pitchFamily="34" charset="0"/>
              </a:endParaRPr>
            </a:p>
            <a:p>
              <a:pPr lvl="2" eaLnBrk="1" hangingPunct="1">
                <a:spcBef>
                  <a:spcPts val="0"/>
                </a:spcBef>
                <a:spcAft>
                  <a:spcPts val="600"/>
                </a:spcAft>
                <a:buSzPct val="100000"/>
                <a:buFont typeface="Lucida Grande" charset="0"/>
                <a:buChar char="‣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Upload text files</a:t>
              </a:r>
            </a:p>
            <a:p>
              <a:pPr marL="1257300" lvl="3" indent="0" eaLnBrk="1" hangingPunct="1">
                <a:spcBef>
                  <a:spcPts val="0"/>
                </a:spcBef>
                <a:spcAft>
                  <a:spcPts val="600"/>
                </a:spcAft>
                <a:buSzPct val="100000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Lower the technical threshold for participation</a:t>
              </a:r>
            </a:p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SzPct val="100000"/>
                <a:buFont typeface="Lucida Grande" charset="0"/>
                <a:buChar char="‣"/>
              </a:pPr>
              <a:endParaRPr lang="en-US" altLang="en-US" sz="3800" dirty="0">
                <a:solidFill>
                  <a:schemeClr val="tx1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pic>
          <p:nvPicPr>
            <p:cNvPr id="22" name="Picture 7" descr="https://cdn1.iconfinder.com/data/icons/database/PNG/512/Database_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91" y="4406102"/>
              <a:ext cx="513574" cy="513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spreadsheet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7007" y="5171702"/>
              <a:ext cx="471336" cy="4713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702405" y="4132611"/>
            <a:ext cx="4144714" cy="2125683"/>
            <a:chOff x="4726155" y="4049486"/>
            <a:chExt cx="4144714" cy="2125683"/>
          </a:xfrm>
        </p:grpSpPr>
        <p:sp>
          <p:nvSpPr>
            <p:cNvPr id="24" name="Rectangle 5"/>
            <p:cNvSpPr txBox="1">
              <a:spLocks noChangeArrowheads="1"/>
            </p:cNvSpPr>
            <p:nvPr/>
          </p:nvSpPr>
          <p:spPr bwMode="auto">
            <a:xfrm>
              <a:off x="4726155" y="4049486"/>
              <a:ext cx="4144714" cy="212568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0800" tIns="50800" rIns="166398" bIns="50800"/>
            <a:lstStyle>
              <a:lvl1pPr marL="382588" indent="-3429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pitchFamily="34" charset="0"/>
                  <a:ea typeface="ヒラギノ角ゴ ProN W3" charset="-128"/>
                  <a:sym typeface="Arial" pitchFamily="34" charset="0"/>
                </a:defRPr>
              </a:lvl9pPr>
            </a:lstStyle>
            <a:p>
              <a:pPr lvl="2" eaLnBrk="1" hangingPunct="1">
                <a:spcBef>
                  <a:spcPts val="1100"/>
                </a:spcBef>
                <a:buSzPct val="100000"/>
                <a:buFont typeface="Lucida Grande" charset="0"/>
                <a:buChar char="‣"/>
              </a:pPr>
              <a:endParaRPr lang="en-US" altLang="en-US" sz="500" dirty="0" smtClean="0">
                <a:latin typeface="Calibri" pitchFamily="34" charset="0"/>
                <a:cs typeface="+mn-cs"/>
                <a:sym typeface="Calibri" pitchFamily="34" charset="0"/>
              </a:endParaRPr>
            </a:p>
            <a:p>
              <a:pPr lvl="2" eaLnBrk="1" hangingPunct="1">
                <a:spcBef>
                  <a:spcPts val="1100"/>
                </a:spcBef>
                <a:buSzPct val="100000"/>
                <a:buFont typeface="Lucida Grande" charset="0"/>
                <a:buChar char="‣"/>
              </a:pPr>
              <a:r>
                <a:rPr lang="en-US" altLang="en-US" sz="1600" dirty="0" smtClean="0">
                  <a:latin typeface="Calibri" pitchFamily="34" charset="0"/>
                  <a:cs typeface="+mn-cs"/>
                  <a:sym typeface="Calibri" pitchFamily="34" charset="0"/>
                </a:rPr>
                <a:t>Flexibility </a:t>
              </a: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to accommodate data extensions</a:t>
              </a:r>
            </a:p>
            <a:p>
              <a:pPr lvl="2" eaLnBrk="1" hangingPunct="1">
                <a:spcBef>
                  <a:spcPts val="1100"/>
                </a:spcBef>
                <a:buSzPct val="100000"/>
                <a:buFont typeface="Lucida Grande" charset="0"/>
                <a:buChar char="‣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Support efficient and simple transfer of content</a:t>
              </a:r>
            </a:p>
            <a:p>
              <a:pPr lvl="2" eaLnBrk="1" hangingPunct="1">
                <a:spcBef>
                  <a:spcPts val="1100"/>
                </a:spcBef>
                <a:buSzPct val="100000"/>
                <a:buFont typeface="Lucida Grande" charset="0"/>
                <a:buChar char="‣"/>
              </a:pPr>
              <a:r>
                <a:rPr lang="en-US" altLang="en-US" sz="1600" dirty="0">
                  <a:latin typeface="Calibri" pitchFamily="34" charset="0"/>
                  <a:cs typeface="+mn-cs"/>
                  <a:sym typeface="Calibri" pitchFamily="34" charset="0"/>
                </a:rPr>
                <a:t>An open source project</a:t>
              </a:r>
            </a:p>
          </p:txBody>
        </p:sp>
        <p:pic>
          <p:nvPicPr>
            <p:cNvPr id="25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472" y="5332020"/>
              <a:ext cx="562413" cy="48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 descr="http://www.wpclipart.com/weather/weather_icons/weather_icons_3/lightning_weather_icon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866" y="4874768"/>
              <a:ext cx="245851" cy="4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5-Point Star 26"/>
            <p:cNvSpPr/>
            <p:nvPr/>
          </p:nvSpPr>
          <p:spPr bwMode="auto">
            <a:xfrm rot="2055609">
              <a:off x="5089135" y="4248705"/>
              <a:ext cx="478061" cy="419267"/>
            </a:xfrm>
            <a:prstGeom prst="star5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defTabSz="4147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GB" sz="1600" dirty="0" smtClean="0">
                <a:ea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0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65230" y="1497215"/>
            <a:ext cx="5687368" cy="941368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3" name="Picture 2" descr="GBIF_logo_130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60" y="1168616"/>
            <a:ext cx="1269967" cy="126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biodiversity data?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2" y="4159145"/>
            <a:ext cx="4064000" cy="2286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0" y="1615887"/>
            <a:ext cx="4064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29" y="4153486"/>
            <a:ext cx="4064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29" y="1604012"/>
            <a:ext cx="4064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5529" y="3740728"/>
            <a:ext cx="2869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Specimen labels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1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biodiversity data?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5"/>
          <a:stretch/>
        </p:blipFill>
        <p:spPr>
          <a:xfrm>
            <a:off x="4743309" y="1532763"/>
            <a:ext cx="4069080" cy="2338593"/>
          </a:xfrm>
        </p:spPr>
      </p:pic>
      <p:pic>
        <p:nvPicPr>
          <p:cNvPr id="1028" name="Picture 4" descr="http://www.freeimages.com/pic/l/m/ma/malsicuro/753102_357617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3" b="7942"/>
          <a:stretch/>
        </p:blipFill>
        <p:spPr bwMode="auto">
          <a:xfrm>
            <a:off x="459634" y="1531917"/>
            <a:ext cx="406908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9018" y="3298456"/>
            <a:ext cx="15600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Journals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3309" y="3305468"/>
            <a:ext cx="18263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Checklists</a:t>
            </a:r>
            <a:endParaRPr lang="en-US" sz="3200" dirty="0"/>
          </a:p>
        </p:txBody>
      </p:sp>
      <p:pic>
        <p:nvPicPr>
          <p:cNvPr id="1030" name="Picture 6" descr="Photo: COW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/>
          <a:stretch/>
        </p:blipFill>
        <p:spPr bwMode="auto">
          <a:xfrm>
            <a:off x="486897" y="4120741"/>
            <a:ext cx="4069080" cy="20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50793" y="4103981"/>
            <a:ext cx="23096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Assessments</a:t>
            </a:r>
            <a:endParaRPr lang="en-US" sz="3200" dirty="0"/>
          </a:p>
        </p:txBody>
      </p:sp>
      <p:pic>
        <p:nvPicPr>
          <p:cNvPr id="1032" name="Picture 8" descr="http://sound-science.org/blog/wp-content/uploads/2012/02/CentralParkPon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r="9876" b="22780"/>
          <a:stretch/>
        </p:blipFill>
        <p:spPr bwMode="auto">
          <a:xfrm>
            <a:off x="4755183" y="4144485"/>
            <a:ext cx="4069080" cy="206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55183" y="4120741"/>
            <a:ext cx="3251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Urban biodiversity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9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cientists at work at the Ontario BioBlitz - Rouge Park 2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5" y="1576427"/>
            <a:ext cx="4069080" cy="22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zlin Mustapha's new technique to test poultry for contamination uses a PCR machine – a device that can accurately measure any contamination in hours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b="15088"/>
          <a:stretch/>
        </p:blipFill>
        <p:spPr bwMode="auto">
          <a:xfrm>
            <a:off x="4743309" y="1531931"/>
            <a:ext cx="4069080" cy="23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biodiversity data?</a:t>
            </a:r>
            <a:endParaRPr lang="en-US" dirty="0"/>
          </a:p>
        </p:txBody>
      </p:sp>
      <p:pic>
        <p:nvPicPr>
          <p:cNvPr id="1026" name="Picture 2" descr="http://www.gbif.org/sites/default/files/styles/uses_of_data___main/public/images/2014-November/13391/wii-tiger-web.jpg?itok=PBIiqZe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1610"/>
            <a:ext cx="40715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44018" y="3286581"/>
            <a:ext cx="26216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Citizen science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3309" y="3317343"/>
            <a:ext cx="1631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Genetics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69643" y="4131610"/>
            <a:ext cx="24020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Camera traps</a:t>
            </a:r>
            <a:endParaRPr lang="en-US" sz="3200" dirty="0"/>
          </a:p>
        </p:txBody>
      </p:sp>
      <p:pic>
        <p:nvPicPr>
          <p:cNvPr id="2050" name="Picture 2" descr="http://bioval.jrc.ec.europa.eu/products/vgt_mosaic_continental-sea/images/vgt-mosaic_csea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b="8580"/>
          <a:stretch/>
        </p:blipFill>
        <p:spPr bwMode="auto">
          <a:xfrm>
            <a:off x="4743309" y="4150872"/>
            <a:ext cx="4069080" cy="22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24111" y="4150872"/>
            <a:ext cx="27927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Satellite images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9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biodiversity data?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1813" y="4170218"/>
            <a:ext cx="26216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Citizen science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1104" y="4200980"/>
            <a:ext cx="1631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Genetics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7438" y="5015247"/>
            <a:ext cx="24020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Camera traps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01906" y="5034509"/>
            <a:ext cx="27927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Satellite images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7615" y="2606406"/>
            <a:ext cx="15600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Journals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601906" y="2637168"/>
            <a:ext cx="18263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Checklists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1265" y="3423806"/>
            <a:ext cx="23096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Assessments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13780" y="3440566"/>
            <a:ext cx="3251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Urban biodiversity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28586" y="1865273"/>
            <a:ext cx="2869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Specimen labels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302506" y="5805904"/>
            <a:ext cx="4683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6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88"/>
            <a:ext cx="8229600" cy="47007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</a:rPr>
              <a:t>What is biodiversity </a:t>
            </a:r>
            <a:r>
              <a:rPr lang="en-US" b="1" dirty="0">
                <a:latin typeface="+mj-lt"/>
              </a:rPr>
              <a:t>data</a:t>
            </a:r>
            <a:r>
              <a:rPr lang="en-US" b="1" dirty="0" smtClean="0">
                <a:latin typeface="+mj-lt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Rationale for biodiversity data publishing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exchange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technical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Data publishing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GBIF Integrated Publishing Toolkit</a:t>
            </a:r>
          </a:p>
        </p:txBody>
      </p:sp>
    </p:spTree>
    <p:extLst>
      <p:ext uri="{BB962C8B-B14F-4D97-AF65-F5344CB8AC3E}">
        <p14:creationId xmlns:p14="http://schemas.microsoft.com/office/powerpoint/2010/main" val="11566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igbio2014rev">
  <a:themeElements>
    <a:clrScheme name="Custom 1">
      <a:dk1>
        <a:sysClr val="windowText" lastClr="000000"/>
      </a:dk1>
      <a:lt1>
        <a:sysClr val="window" lastClr="FFFFFF"/>
      </a:lt1>
      <a:dk2>
        <a:srgbClr val="313131"/>
      </a:dk2>
      <a:lt2>
        <a:srgbClr val="EEECE1"/>
      </a:lt2>
      <a:accent1>
        <a:srgbClr val="0081FF"/>
      </a:accent1>
      <a:accent2>
        <a:srgbClr val="C0504D"/>
      </a:accent2>
      <a:accent3>
        <a:srgbClr val="6CD626"/>
      </a:accent3>
      <a:accent4>
        <a:srgbClr val="E7B500"/>
      </a:accent4>
      <a:accent5>
        <a:srgbClr val="4BACC6"/>
      </a:accent5>
      <a:accent6>
        <a:srgbClr val="F79646"/>
      </a:accent6>
      <a:hlink>
        <a:srgbClr val="00AEFF"/>
      </a:hlink>
      <a:folHlink>
        <a:srgbClr val="FF8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1663</Words>
  <Application>Microsoft Office PowerPoint</Application>
  <PresentationFormat>On-screen Show (4:3)</PresentationFormat>
  <Paragraphs>376</Paragraphs>
  <Slides>43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idigbio2014rev</vt:lpstr>
      <vt:lpstr>1B Publishing Primary Biodiversity Data</vt:lpstr>
      <vt:lpstr>Structure of this session</vt:lpstr>
      <vt:lpstr>Structure of this session</vt:lpstr>
      <vt:lpstr>What is biodiversity data?</vt:lpstr>
      <vt:lpstr>What is biodiversity data?</vt:lpstr>
      <vt:lpstr>What is biodiversity data?</vt:lpstr>
      <vt:lpstr>What is biodiversity data?</vt:lpstr>
      <vt:lpstr>What is biodiversity data?</vt:lpstr>
      <vt:lpstr>Structure of this session</vt:lpstr>
      <vt:lpstr>Structure of this session</vt:lpstr>
      <vt:lpstr>Rationale for Publishing: What is Publishing?</vt:lpstr>
      <vt:lpstr>Rationale for Data Publishing: Use</vt:lpstr>
      <vt:lpstr>Rationale for Data Publishing: Use</vt:lpstr>
      <vt:lpstr>Rationale for Data Publishing: exercise</vt:lpstr>
      <vt:lpstr>Rationale for Data Publishing: data quality</vt:lpstr>
      <vt:lpstr>Rationale for Data Publishing: citation &amp; usage</vt:lpstr>
      <vt:lpstr>Rationale for Data Publishing: benefits</vt:lpstr>
      <vt:lpstr>Structure of this session</vt:lpstr>
      <vt:lpstr>Structure of this session</vt:lpstr>
      <vt:lpstr>Data Publishing Procedure</vt:lpstr>
      <vt:lpstr>Data Publishing Procedure</vt:lpstr>
      <vt:lpstr>Structure of this session</vt:lpstr>
      <vt:lpstr>Structure of this session</vt:lpstr>
      <vt:lpstr>Biodiversity Data Standards</vt:lpstr>
      <vt:lpstr>Biodiversity Data Standards: DwC</vt:lpstr>
      <vt:lpstr>Biodiversity Data Standards: Simple DwC</vt:lpstr>
      <vt:lpstr>Biodiversity Data Standards: DwC-A</vt:lpstr>
      <vt:lpstr>Biodiversity Data Standards: DwC-A Ex1</vt:lpstr>
      <vt:lpstr>Biodiversity Data Standards: DwC-A Ex2</vt:lpstr>
      <vt:lpstr>Biodiversity Data Standards: DwC-A Ex3</vt:lpstr>
      <vt:lpstr>Structure of this session</vt:lpstr>
      <vt:lpstr>Structure of this session</vt:lpstr>
      <vt:lpstr>The technical infrastructure: Summary</vt:lpstr>
      <vt:lpstr>The technical infrastructure: processing</vt:lpstr>
      <vt:lpstr>Structure of this session</vt:lpstr>
      <vt:lpstr>Structure of this session</vt:lpstr>
      <vt:lpstr>Data publishing software: some options</vt:lpstr>
      <vt:lpstr>Data publishing software: spreadsheets</vt:lpstr>
      <vt:lpstr>Structure of this session</vt:lpstr>
      <vt:lpstr>Structure of this session</vt:lpstr>
      <vt:lpstr>The GBIF Integrated Publishing Toolkit</vt:lpstr>
      <vt:lpstr>The GBIF Integrated Publishing Toolkit: Vision</vt:lpstr>
      <vt:lpstr>Thank you!</vt:lpstr>
    </vt:vector>
  </TitlesOfParts>
  <Company>Jelly Bean Communications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Spinks</dc:creator>
  <cp:lastModifiedBy>Alberto González-Talaván</cp:lastModifiedBy>
  <cp:revision>124</cp:revision>
  <cp:lastPrinted>2014-10-10T14:25:07Z</cp:lastPrinted>
  <dcterms:created xsi:type="dcterms:W3CDTF">2014-08-01T13:08:34Z</dcterms:created>
  <dcterms:modified xsi:type="dcterms:W3CDTF">2015-01-13T12:01:55Z</dcterms:modified>
</cp:coreProperties>
</file>